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2" r:id="rId2"/>
    <p:sldId id="291" r:id="rId3"/>
    <p:sldId id="293" r:id="rId4"/>
    <p:sldId id="294" r:id="rId5"/>
    <p:sldId id="295"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98" r:id="rId24"/>
    <p:sldId id="276" r:id="rId25"/>
    <p:sldId id="299" r:id="rId26"/>
    <p:sldId id="300" r:id="rId27"/>
    <p:sldId id="277" r:id="rId28"/>
    <p:sldId id="278" r:id="rId29"/>
    <p:sldId id="279" r:id="rId30"/>
    <p:sldId id="280" r:id="rId31"/>
    <p:sldId id="281" r:id="rId32"/>
    <p:sldId id="303" r:id="rId33"/>
    <p:sldId id="284" r:id="rId34"/>
    <p:sldId id="285" r:id="rId35"/>
    <p:sldId id="286" r:id="rId36"/>
    <p:sldId id="287" r:id="rId37"/>
    <p:sldId id="288" r:id="rId38"/>
    <p:sldId id="289" r:id="rId39"/>
    <p:sldId id="290" r:id="rId40"/>
    <p:sldId id="3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5103-FBFD-4D61-771F-E49B26194D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97D261C-AB44-785C-8E7B-3DEEC9EE96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E24612-277D-457B-B655-0BE338BFE7E5}"/>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77302C63-994F-3B43-1487-561C834F96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97C210-F893-D5D6-2DDE-6BF04DB5E588}"/>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990790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D27F-2DE4-857E-8906-8AAB67B1D1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0A54D4-0491-49BC-78FB-CFA0FAA920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A5E751-3AAA-1D84-B8AA-C9DF8592A482}"/>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5C6CEFEB-6FD8-20A9-F491-8A4277AEF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7F50FD-810B-EC98-D6BC-6FC83011C832}"/>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3278790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750494-D70B-939E-311F-FC845766C1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B10541-1E95-0D5C-3103-CA28F813D1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35EBA7-1BFE-A0BB-3289-19323B6AF3C1}"/>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AF9EF462-C740-866F-BD06-EA5722ADD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FAC405-8C4F-8C5B-9D51-A8B13CAAAF98}"/>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2440819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ED2C-270F-901B-AF85-EEB0539DB3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F97D78-2BBE-1CAB-CAA6-9CF87C381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0E42CC-B37A-4B7A-05D3-372DA822D97D}"/>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A9E3E150-AEA2-A897-12CA-C1A98BB0ED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06E435-6E24-644C-CD8E-0B0789C1334A}"/>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278644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4B1E6-9734-8325-00E1-0FEDDAF23C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347CE0-51BA-BEB8-5C52-135B8A8BB2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FF013B-F241-EEB4-0D81-744F972D0C27}"/>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FE5C1686-641C-8721-7C0B-3E5BD29FF7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7E4360-9846-DD3A-1B5F-59677562AA2D}"/>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578933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8416-171A-9030-02B1-920A8E6B84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CE4083-AFDC-9BC0-73D2-28663FDD6E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7043F6-B5A6-F90B-0B07-55C88BE622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EEE0AC-EC14-E283-4CBF-C7ED41D0AD5E}"/>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6" name="Footer Placeholder 5">
            <a:extLst>
              <a:ext uri="{FF2B5EF4-FFF2-40B4-BE49-F238E27FC236}">
                <a16:creationId xmlns:a16="http://schemas.microsoft.com/office/drawing/2014/main" id="{C6A3BEF9-4986-56C5-2252-B146DD161B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AAE4F-0044-67A6-1C1D-7CE2F4F022CB}"/>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880015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5C521-5D80-7EBF-9098-12DF840AED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146063-DA65-6578-6A7C-B7243DA897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EA1351-F5C1-E353-54B3-E43E8BD437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444998-C654-72E6-FCA5-B6663DCE34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5B56C3-73FA-CA4E-24BB-186429411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CC5E82-FDFB-02CC-06B0-4B01F972362C}"/>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8" name="Footer Placeholder 7">
            <a:extLst>
              <a:ext uri="{FF2B5EF4-FFF2-40B4-BE49-F238E27FC236}">
                <a16:creationId xmlns:a16="http://schemas.microsoft.com/office/drawing/2014/main" id="{4ED6935A-E172-A65C-73B7-1415C8187B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343B37-6662-7BE8-C88E-7F6184423FB2}"/>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68944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9510-BE11-354F-DD50-885AE3EBD4F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B5A025-DC14-17A6-4560-8119A766C9EF}"/>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4" name="Footer Placeholder 3">
            <a:extLst>
              <a:ext uri="{FF2B5EF4-FFF2-40B4-BE49-F238E27FC236}">
                <a16:creationId xmlns:a16="http://schemas.microsoft.com/office/drawing/2014/main" id="{A9864550-C7DC-DCE6-43DB-5B08FE89CD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151AC6-AA46-43EC-C0D3-56555EC0FAF0}"/>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317766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73CB1-DC0A-0C8D-EBA7-F4535EEFFCC4}"/>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3" name="Footer Placeholder 2">
            <a:extLst>
              <a:ext uri="{FF2B5EF4-FFF2-40B4-BE49-F238E27FC236}">
                <a16:creationId xmlns:a16="http://schemas.microsoft.com/office/drawing/2014/main" id="{D3684127-26E9-264F-9F0F-7531DC784E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9AE2A6-ABF8-8453-6E96-B654069F7224}"/>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94756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6561-88DF-8FC1-EF0F-5E5F81217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A278B6-DEB0-F24E-B9CA-F5881A22D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41B9A8-CBDA-F112-6426-FDF7EF467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01B7B-445B-A5D0-7B5D-6590B1B9E4E4}"/>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6" name="Footer Placeholder 5">
            <a:extLst>
              <a:ext uri="{FF2B5EF4-FFF2-40B4-BE49-F238E27FC236}">
                <a16:creationId xmlns:a16="http://schemas.microsoft.com/office/drawing/2014/main" id="{EA0A686F-31DD-882B-BE6D-9082B49E4E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644F46-1DD3-65BD-F531-C9C7176E152D}"/>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322840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CFF7-2062-D16D-144E-405733A1FE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88AD45-5FCC-3679-7FB6-C7EFC9D3E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BB2786-2A8D-30DA-1325-E46A2A7D5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DDEC6-2AF9-DC62-F4BE-E151DA1FA781}"/>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6" name="Footer Placeholder 5">
            <a:extLst>
              <a:ext uri="{FF2B5EF4-FFF2-40B4-BE49-F238E27FC236}">
                <a16:creationId xmlns:a16="http://schemas.microsoft.com/office/drawing/2014/main" id="{5B981A0D-D39A-8B40-5133-F7936234C7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BF9518-D6EC-13B6-FF19-7492E0B4070F}"/>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3629910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9C870B-E127-BFCB-6FD7-E5C3CE4F6F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500271-851C-85AA-F350-7AFFCB41B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01C8E3-10BC-3CEA-5853-388451AFE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ECDB0659-76B7-3ECD-669A-51D4DD8B8B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5E7058D-CF54-5891-2D16-5041B8400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699DDD-23F7-4135-B5E8-BFA654F61425}" type="slidenum">
              <a:rPr lang="en-IN" smtClean="0"/>
              <a:t>‹#›</a:t>
            </a:fld>
            <a:endParaRPr lang="en-IN"/>
          </a:p>
        </p:txBody>
      </p:sp>
    </p:spTree>
    <p:extLst>
      <p:ext uri="{BB962C8B-B14F-4D97-AF65-F5344CB8AC3E}">
        <p14:creationId xmlns:p14="http://schemas.microsoft.com/office/powerpoint/2010/main" val="3136083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webp"/><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C5C67-15AB-CEB4-6578-092809EC8CED}"/>
              </a:ext>
            </a:extLst>
          </p:cNvPr>
          <p:cNvSpPr>
            <a:spLocks noGrp="1"/>
          </p:cNvSpPr>
          <p:nvPr>
            <p:ph idx="1"/>
          </p:nvPr>
        </p:nvSpPr>
        <p:spPr>
          <a:xfrm>
            <a:off x="949036" y="457200"/>
            <a:ext cx="10515600" cy="5943600"/>
          </a:xfrm>
        </p:spPr>
        <p:txBody>
          <a:bodyPr>
            <a:normAutofit lnSpcReduction="10000"/>
          </a:bodyPr>
          <a:lstStyle/>
          <a:p>
            <a:pPr marL="0" indent="0" algn="ctr">
              <a:buNone/>
            </a:pPr>
            <a:r>
              <a:rPr lang="en-US" sz="4400" dirty="0"/>
              <a:t>Project on Paleoclimate Temperature </a:t>
            </a:r>
            <a:r>
              <a:rPr lang="en-US" sz="4400" dirty="0" err="1"/>
              <a:t>Backcasting</a:t>
            </a:r>
            <a:br>
              <a:rPr lang="en-IN" sz="3200" b="1" i="0" cap="small" dirty="0">
                <a:effectLst/>
              </a:rPr>
            </a:br>
            <a:endParaRPr lang="en-IN" sz="3200" b="1" i="0" cap="small" dirty="0">
              <a:effectLst/>
            </a:endParaRPr>
          </a:p>
          <a:p>
            <a:pPr marL="0" indent="0" algn="ctr">
              <a:buNone/>
            </a:pPr>
            <a:r>
              <a:rPr lang="en-US" sz="2400" dirty="0"/>
              <a:t>Shubhamoy Paul </a:t>
            </a:r>
          </a:p>
          <a:p>
            <a:pPr marL="0" indent="0" algn="ctr">
              <a:buNone/>
            </a:pPr>
            <a:r>
              <a:rPr lang="en-US" sz="2400" dirty="0"/>
              <a:t>Reg. No: 21414170024 </a:t>
            </a:r>
          </a:p>
          <a:p>
            <a:pPr marL="0" indent="0" algn="ctr">
              <a:buNone/>
            </a:pPr>
            <a:r>
              <a:rPr lang="en-US" sz="2400" dirty="0"/>
              <a:t>Roll Number: 21414024 </a:t>
            </a:r>
          </a:p>
          <a:p>
            <a:pPr marL="0" indent="0" algn="ctr">
              <a:buNone/>
            </a:pPr>
            <a:r>
              <a:rPr lang="en-US" sz="2400" dirty="0"/>
              <a:t>CRN: STAT024 </a:t>
            </a:r>
          </a:p>
          <a:p>
            <a:pPr marL="0" indent="0" algn="ctr">
              <a:buNone/>
            </a:pPr>
            <a:r>
              <a:rPr lang="en-US" sz="2400" dirty="0"/>
              <a:t>Session: 2021-2023</a:t>
            </a:r>
          </a:p>
          <a:p>
            <a:pPr marL="0" indent="0" algn="ctr">
              <a:buNone/>
            </a:pPr>
            <a:r>
              <a:rPr lang="en-US" sz="2400" dirty="0"/>
              <a:t>Supervisor: Dr. Suman Guha</a:t>
            </a:r>
          </a:p>
          <a:p>
            <a:pPr marL="0" indent="0" algn="ctr">
              <a:buNone/>
            </a:pPr>
            <a:r>
              <a:rPr lang="en-US" dirty="0"/>
              <a:t> </a:t>
            </a:r>
            <a:endParaRPr lang="en-IN" sz="4200" i="0" cap="small" dirty="0">
              <a:effectLst/>
            </a:endParaRPr>
          </a:p>
          <a:p>
            <a:pPr marL="0" indent="0" algn="ctr">
              <a:buNone/>
            </a:pPr>
            <a:r>
              <a:rPr lang="en-US" sz="3200" i="0" cap="small" dirty="0">
                <a:effectLst/>
              </a:rPr>
              <a:t>Department of Statistics </a:t>
            </a:r>
            <a:br>
              <a:rPr lang="en-US" sz="3200" i="0" cap="small" dirty="0">
                <a:effectLst/>
              </a:rPr>
            </a:br>
            <a:r>
              <a:rPr lang="en-US" sz="3200" i="0" cap="small" dirty="0">
                <a:effectLst/>
              </a:rPr>
              <a:t>Presidency University, Kolkata</a:t>
            </a:r>
          </a:p>
          <a:p>
            <a:pPr marL="0" indent="0" algn="ctr">
              <a:buNone/>
            </a:pPr>
            <a:endParaRPr lang="en-IN" sz="4400" dirty="0"/>
          </a:p>
        </p:txBody>
      </p:sp>
    </p:spTree>
    <p:extLst>
      <p:ext uri="{BB962C8B-B14F-4D97-AF65-F5344CB8AC3E}">
        <p14:creationId xmlns:p14="http://schemas.microsoft.com/office/powerpoint/2010/main" val="23274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D957-BE38-8BBD-BE02-1E7B44408A93}"/>
              </a:ext>
            </a:extLst>
          </p:cNvPr>
          <p:cNvSpPr>
            <a:spLocks noGrp="1"/>
          </p:cNvSpPr>
          <p:nvPr>
            <p:ph type="title"/>
          </p:nvPr>
        </p:nvSpPr>
        <p:spPr/>
        <p:txBody>
          <a:bodyPr/>
          <a:lstStyle/>
          <a:p>
            <a:r>
              <a:rPr lang="en-US" b="1" dirty="0">
                <a:solidFill>
                  <a:schemeClr val="accent1">
                    <a:lumMod val="75000"/>
                  </a:schemeClr>
                </a:solidFill>
              </a:rPr>
              <a:t>Line Plot</a:t>
            </a:r>
            <a:endParaRPr lang="en-IN" b="1" dirty="0">
              <a:solidFill>
                <a:schemeClr val="accent1">
                  <a:lumMod val="75000"/>
                </a:schemeClr>
              </a:solidFill>
            </a:endParaRPr>
          </a:p>
        </p:txBody>
      </p:sp>
      <p:pic>
        <p:nvPicPr>
          <p:cNvPr id="5" name="Content Placeholder 4">
            <a:extLst>
              <a:ext uri="{FF2B5EF4-FFF2-40B4-BE49-F238E27FC236}">
                <a16:creationId xmlns:a16="http://schemas.microsoft.com/office/drawing/2014/main" id="{64827110-2C89-985D-D8D3-67F0C6DE5DD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0745" y="1388896"/>
            <a:ext cx="9790510" cy="4351338"/>
          </a:xfrm>
        </p:spPr>
      </p:pic>
      <p:sp>
        <p:nvSpPr>
          <p:cNvPr id="6" name="TextBox 5">
            <a:extLst>
              <a:ext uri="{FF2B5EF4-FFF2-40B4-BE49-F238E27FC236}">
                <a16:creationId xmlns:a16="http://schemas.microsoft.com/office/drawing/2014/main" id="{6BF2722E-1A6A-EA93-091E-77234A1BB39D}"/>
              </a:ext>
            </a:extLst>
          </p:cNvPr>
          <p:cNvSpPr txBox="1"/>
          <p:nvPr/>
        </p:nvSpPr>
        <p:spPr>
          <a:xfrm>
            <a:off x="838200" y="5740234"/>
            <a:ext cx="11068812" cy="461665"/>
          </a:xfrm>
          <a:prstGeom prst="rect">
            <a:avLst/>
          </a:prstGeom>
          <a:noFill/>
        </p:spPr>
        <p:txBody>
          <a:bodyPr wrap="square" rtlCol="0">
            <a:spAutoFit/>
          </a:bodyPr>
          <a:lstStyle/>
          <a:p>
            <a:r>
              <a:rPr lang="en-US" sz="2400" dirty="0"/>
              <a:t>From the above line plot, we can see that after 9400, there is a downward trend.</a:t>
            </a:r>
            <a:endParaRPr lang="en-IN" sz="2400" dirty="0"/>
          </a:p>
        </p:txBody>
      </p:sp>
    </p:spTree>
    <p:extLst>
      <p:ext uri="{BB962C8B-B14F-4D97-AF65-F5344CB8AC3E}">
        <p14:creationId xmlns:p14="http://schemas.microsoft.com/office/powerpoint/2010/main" val="252398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3C86-4A70-68E5-FCE7-37994953C6A6}"/>
              </a:ext>
            </a:extLst>
          </p:cNvPr>
          <p:cNvSpPr>
            <a:spLocks noGrp="1"/>
          </p:cNvSpPr>
          <p:nvPr>
            <p:ph type="title"/>
          </p:nvPr>
        </p:nvSpPr>
        <p:spPr/>
        <p:txBody>
          <a:bodyPr/>
          <a:lstStyle/>
          <a:p>
            <a:r>
              <a:rPr lang="en-US" b="0" i="0" dirty="0">
                <a:solidFill>
                  <a:schemeClr val="accent1">
                    <a:lumMod val="75000"/>
                  </a:schemeClr>
                </a:solidFill>
                <a:effectLst/>
                <a:latin typeface="Söhne"/>
              </a:rPr>
              <a:t>Exploring Trend and Seasonality Patterns</a:t>
            </a:r>
            <a:endParaRPr lang="en-IN" dirty="0">
              <a:solidFill>
                <a:schemeClr val="accent1">
                  <a:lumMod val="75000"/>
                </a:schemeClr>
              </a:solidFill>
            </a:endParaRPr>
          </a:p>
        </p:txBody>
      </p:sp>
      <p:pic>
        <p:nvPicPr>
          <p:cNvPr id="5" name="Content Placeholder 4">
            <a:extLst>
              <a:ext uri="{FF2B5EF4-FFF2-40B4-BE49-F238E27FC236}">
                <a16:creationId xmlns:a16="http://schemas.microsoft.com/office/drawing/2014/main" id="{0F0DDE58-19FD-AC10-4C0A-6838EDFB16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1461557"/>
            <a:ext cx="6096000" cy="2528011"/>
          </a:xfrm>
        </p:spPr>
      </p:pic>
      <p:pic>
        <p:nvPicPr>
          <p:cNvPr id="7" name="Graphic 6">
            <a:extLst>
              <a:ext uri="{FF2B5EF4-FFF2-40B4-BE49-F238E27FC236}">
                <a16:creationId xmlns:a16="http://schemas.microsoft.com/office/drawing/2014/main" id="{216BF8C4-D719-3250-D352-D309711504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457136"/>
            <a:ext cx="6214281" cy="2532432"/>
          </a:xfrm>
          <a:prstGeom prst="rect">
            <a:avLst/>
          </a:prstGeom>
        </p:spPr>
      </p:pic>
      <p:sp>
        <p:nvSpPr>
          <p:cNvPr id="8" name="TextBox 7">
            <a:extLst>
              <a:ext uri="{FF2B5EF4-FFF2-40B4-BE49-F238E27FC236}">
                <a16:creationId xmlns:a16="http://schemas.microsoft.com/office/drawing/2014/main" id="{2F672034-ACC0-15AF-C654-FD25B75A0E69}"/>
              </a:ext>
            </a:extLst>
          </p:cNvPr>
          <p:cNvSpPr txBox="1"/>
          <p:nvPr/>
        </p:nvSpPr>
        <p:spPr>
          <a:xfrm>
            <a:off x="838200" y="4189862"/>
            <a:ext cx="10653215" cy="2308324"/>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latin typeface="Söhne"/>
              </a:rPr>
              <a:t>Used a 10-degree polynomial curve on the data.</a:t>
            </a:r>
          </a:p>
          <a:p>
            <a:pPr marL="285750" indent="-285750" algn="l">
              <a:buFont typeface="Arial" panose="020B0604020202020204" pitchFamily="34" charset="0"/>
              <a:buChar char="•"/>
            </a:pPr>
            <a:r>
              <a:rPr lang="en-US" i="0" dirty="0">
                <a:effectLst/>
                <a:latin typeface="Söhne"/>
              </a:rPr>
              <a:t>A</a:t>
            </a:r>
            <a:r>
              <a:rPr lang="en-US" b="0" i="0" dirty="0">
                <a:effectLst/>
                <a:latin typeface="Söhne"/>
              </a:rPr>
              <a:t> polynomial curve captures complex patterns and trends in the time series.</a:t>
            </a:r>
          </a:p>
          <a:p>
            <a:pPr marL="285750" indent="-285750" algn="l">
              <a:buFont typeface="Arial" panose="020B0604020202020204" pitchFamily="34" charset="0"/>
              <a:buChar char="•"/>
            </a:pPr>
            <a:r>
              <a:rPr lang="en-US" b="0" i="0" dirty="0">
                <a:effectLst/>
                <a:latin typeface="Söhne"/>
              </a:rPr>
              <a:t>Absence of Pattern (0 to 9400):</a:t>
            </a:r>
          </a:p>
          <a:p>
            <a:pPr marL="742950" lvl="1" indent="-285750" algn="l">
              <a:buFont typeface="Arial" panose="020B0604020202020204" pitchFamily="34" charset="0"/>
              <a:buChar char="•"/>
            </a:pPr>
            <a:r>
              <a:rPr lang="en-US" b="0" i="0" dirty="0">
                <a:effectLst/>
                <a:latin typeface="Söhne"/>
              </a:rPr>
              <a:t>Between 0 and 9400, there is no pattern that appears</a:t>
            </a:r>
          </a:p>
          <a:p>
            <a:pPr marL="742950" lvl="1" indent="-285750" algn="l">
              <a:buFont typeface="Arial" panose="020B0604020202020204" pitchFamily="34" charset="0"/>
              <a:buChar char="•"/>
            </a:pPr>
            <a:r>
              <a:rPr lang="en-US" b="0" i="0" dirty="0">
                <a:effectLst/>
                <a:latin typeface="Söhne"/>
              </a:rPr>
              <a:t>No clear cyclic or seasonal pattern is evident during this period.</a:t>
            </a:r>
          </a:p>
          <a:p>
            <a:pPr marL="285750" indent="-285750" algn="l">
              <a:buFont typeface="Arial" panose="020B0604020202020204" pitchFamily="34" charset="0"/>
              <a:buChar char="•"/>
            </a:pPr>
            <a:r>
              <a:rPr lang="en-US" b="0" i="0" dirty="0">
                <a:effectLst/>
                <a:latin typeface="Söhne"/>
              </a:rPr>
              <a:t>Downward Trend (9400 onwards):</a:t>
            </a:r>
          </a:p>
          <a:p>
            <a:pPr marL="742950" lvl="1" indent="-285750" algn="l">
              <a:buFont typeface="Arial" panose="020B0604020202020204" pitchFamily="34" charset="0"/>
              <a:buChar char="•"/>
            </a:pPr>
            <a:r>
              <a:rPr lang="en-US" b="0" i="0" dirty="0">
                <a:effectLst/>
                <a:latin typeface="Söhne"/>
              </a:rPr>
              <a:t>After 9400, a noticeable downward trend is observed.</a:t>
            </a:r>
          </a:p>
          <a:p>
            <a:pPr marL="742950" lvl="1" indent="-285750" algn="l">
              <a:buFont typeface="Arial" panose="020B0604020202020204" pitchFamily="34" charset="0"/>
              <a:buChar char="•"/>
            </a:pPr>
            <a:r>
              <a:rPr lang="en-US" b="0" i="0" dirty="0">
                <a:effectLst/>
                <a:latin typeface="Söhne"/>
              </a:rPr>
              <a:t>The data indicates a declining pattern beyond this point.</a:t>
            </a:r>
          </a:p>
        </p:txBody>
      </p:sp>
    </p:spTree>
    <p:extLst>
      <p:ext uri="{BB962C8B-B14F-4D97-AF65-F5344CB8AC3E}">
        <p14:creationId xmlns:p14="http://schemas.microsoft.com/office/powerpoint/2010/main" val="45666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1240-075A-1D66-1361-CCEC3925A958}"/>
              </a:ext>
            </a:extLst>
          </p:cNvPr>
          <p:cNvSpPr>
            <a:spLocks noGrp="1"/>
          </p:cNvSpPr>
          <p:nvPr>
            <p:ph type="title"/>
          </p:nvPr>
        </p:nvSpPr>
        <p:spPr/>
        <p:txBody>
          <a:bodyPr/>
          <a:lstStyle/>
          <a:p>
            <a:r>
              <a:rPr lang="en-IN" b="0" i="0" dirty="0">
                <a:solidFill>
                  <a:schemeClr val="accent1">
                    <a:lumMod val="75000"/>
                  </a:schemeClr>
                </a:solidFill>
                <a:effectLst/>
                <a:latin typeface="Söhne"/>
              </a:rPr>
              <a:t>Augmented Dickey-Fuller Test</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84F9B851-73E6-EB38-379A-1490673BC071}"/>
              </a:ext>
            </a:extLst>
          </p:cNvPr>
          <p:cNvSpPr>
            <a:spLocks noGrp="1"/>
          </p:cNvSpPr>
          <p:nvPr>
            <p:ph idx="1"/>
          </p:nvPr>
        </p:nvSpPr>
        <p:spPr>
          <a:xfrm>
            <a:off x="1479884" y="3621505"/>
            <a:ext cx="8169442" cy="2959769"/>
          </a:xfrm>
        </p:spPr>
        <p:txBody>
          <a:bodyPr>
            <a:normAutofit fontScale="77500" lnSpcReduction="20000"/>
          </a:bodyPr>
          <a:lstStyle/>
          <a:p>
            <a:pPr algn="l">
              <a:buFont typeface="Arial" panose="020B0604020202020204" pitchFamily="34" charset="0"/>
              <a:buChar char="•"/>
            </a:pPr>
            <a:r>
              <a:rPr lang="en-US" b="0" i="0" dirty="0">
                <a:effectLst/>
                <a:latin typeface="Söhne"/>
              </a:rPr>
              <a:t>Test-Statistic: -6.61</a:t>
            </a:r>
          </a:p>
          <a:p>
            <a:pPr marL="742950" lvl="1" indent="-285750" algn="l">
              <a:buFont typeface="Arial" panose="020B0604020202020204" pitchFamily="34" charset="0"/>
              <a:buChar char="•"/>
            </a:pPr>
            <a:r>
              <a:rPr lang="en-US" b="0" i="0" dirty="0">
                <a:effectLst/>
                <a:latin typeface="Söhne"/>
              </a:rPr>
              <a:t>Negative Test-statistic indicates strong evidence against the null hypothesis.</a:t>
            </a:r>
          </a:p>
          <a:p>
            <a:pPr marL="742950" lvl="1" indent="-285750" algn="l">
              <a:buFont typeface="Arial" panose="020B0604020202020204" pitchFamily="34" charset="0"/>
              <a:buChar char="•"/>
            </a:pPr>
            <a:r>
              <a:rPr lang="en-US" b="0" i="0" dirty="0">
                <a:effectLst/>
                <a:latin typeface="Söhne"/>
              </a:rPr>
              <a:t>More negative values imply stronger evidence against the unit root (nonstationary).</a:t>
            </a:r>
          </a:p>
          <a:p>
            <a:pPr algn="l">
              <a:buFont typeface="Arial" panose="020B0604020202020204" pitchFamily="34" charset="0"/>
              <a:buChar char="•"/>
            </a:pPr>
            <a:r>
              <a:rPr lang="en-US" b="0" i="0" dirty="0">
                <a:effectLst/>
                <a:latin typeface="Söhne"/>
              </a:rPr>
              <a:t>P-Value: 0.01</a:t>
            </a:r>
          </a:p>
          <a:p>
            <a:pPr marL="742950" lvl="1" indent="-285750" algn="l">
              <a:buFont typeface="Arial" panose="020B0604020202020204" pitchFamily="34" charset="0"/>
              <a:buChar char="•"/>
            </a:pPr>
            <a:r>
              <a:rPr lang="en-US" b="0" i="0" dirty="0">
                <a:effectLst/>
                <a:latin typeface="Söhne"/>
              </a:rPr>
              <a:t>P-value is used to determine the significance of the test.</a:t>
            </a:r>
          </a:p>
          <a:p>
            <a:pPr marL="742950" lvl="1" indent="-285750" algn="l">
              <a:buFont typeface="Arial" panose="020B0604020202020204" pitchFamily="34" charset="0"/>
              <a:buChar char="•"/>
            </a:pPr>
            <a:r>
              <a:rPr lang="en-US" b="0" i="0" dirty="0">
                <a:effectLst/>
                <a:latin typeface="Söhne"/>
              </a:rPr>
              <a:t>P-value of 0.01 is less than the significance level of 0.05.</a:t>
            </a:r>
          </a:p>
          <a:p>
            <a:r>
              <a:rPr lang="en-US" b="0" i="0" dirty="0">
                <a:effectLst/>
                <a:latin typeface="Söhne"/>
              </a:rPr>
              <a:t>Conclusion: </a:t>
            </a:r>
          </a:p>
          <a:p>
            <a:pPr lvl="1"/>
            <a:r>
              <a:rPr lang="en-US" b="0" i="0" dirty="0">
                <a:effectLst/>
                <a:latin typeface="Söhne"/>
              </a:rPr>
              <a:t>Reject the null hypothesis and conclude that the time series is stationary.</a:t>
            </a:r>
            <a:endParaRPr lang="en-IN" dirty="0"/>
          </a:p>
        </p:txBody>
      </p:sp>
      <p:pic>
        <p:nvPicPr>
          <p:cNvPr id="5" name="Picture 4">
            <a:extLst>
              <a:ext uri="{FF2B5EF4-FFF2-40B4-BE49-F238E27FC236}">
                <a16:creationId xmlns:a16="http://schemas.microsoft.com/office/drawing/2014/main" id="{725BF0FB-CA61-E9A6-7A9B-C19F8EE85797}"/>
              </a:ext>
            </a:extLst>
          </p:cNvPr>
          <p:cNvPicPr>
            <a:picLocks noChangeAspect="1"/>
          </p:cNvPicPr>
          <p:nvPr/>
        </p:nvPicPr>
        <p:blipFill>
          <a:blip r:embed="rId2"/>
          <a:stretch>
            <a:fillRect/>
          </a:stretch>
        </p:blipFill>
        <p:spPr>
          <a:xfrm>
            <a:off x="1982453" y="1526005"/>
            <a:ext cx="6395617" cy="1626269"/>
          </a:xfrm>
          <a:prstGeom prst="rect">
            <a:avLst/>
          </a:prstGeom>
        </p:spPr>
      </p:pic>
    </p:spTree>
    <p:extLst>
      <p:ext uri="{BB962C8B-B14F-4D97-AF65-F5344CB8AC3E}">
        <p14:creationId xmlns:p14="http://schemas.microsoft.com/office/powerpoint/2010/main" val="1099498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0572A3E-D948-CDC5-F822-3139F81FC3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347" y="1269581"/>
            <a:ext cx="6228348" cy="2753144"/>
          </a:xfrm>
          <a:prstGeom prst="rect">
            <a:avLst/>
          </a:prstGeom>
        </p:spPr>
      </p:pic>
      <p:pic>
        <p:nvPicPr>
          <p:cNvPr id="7" name="Graphic 6">
            <a:extLst>
              <a:ext uri="{FF2B5EF4-FFF2-40B4-BE49-F238E27FC236}">
                <a16:creationId xmlns:a16="http://schemas.microsoft.com/office/drawing/2014/main" id="{C19D1EE5-1C99-575D-A853-35F40AC4DC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7559" y="1269581"/>
            <a:ext cx="6396788" cy="2917408"/>
          </a:xfrm>
          <a:prstGeom prst="rect">
            <a:avLst/>
          </a:prstGeom>
        </p:spPr>
      </p:pic>
      <p:sp>
        <p:nvSpPr>
          <p:cNvPr id="2" name="Title 1">
            <a:extLst>
              <a:ext uri="{FF2B5EF4-FFF2-40B4-BE49-F238E27FC236}">
                <a16:creationId xmlns:a16="http://schemas.microsoft.com/office/drawing/2014/main" id="{A188C16F-3DEB-83A0-5BEB-0F44CC3B6A08}"/>
              </a:ext>
            </a:extLst>
          </p:cNvPr>
          <p:cNvSpPr>
            <a:spLocks noGrp="1"/>
          </p:cNvSpPr>
          <p:nvPr>
            <p:ph type="title"/>
          </p:nvPr>
        </p:nvSpPr>
        <p:spPr/>
        <p:txBody>
          <a:bodyPr/>
          <a:lstStyle/>
          <a:p>
            <a:r>
              <a:rPr lang="en-US" b="0" i="0" dirty="0">
                <a:solidFill>
                  <a:schemeClr val="accent1">
                    <a:lumMod val="75000"/>
                  </a:schemeClr>
                </a:solidFill>
                <a:effectLst/>
                <a:latin typeface="Söhne"/>
              </a:rPr>
              <a:t>ACF and PACF Analysis for Model Selection</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E2B139F3-DDF1-7D88-28F8-2E81F2060722}"/>
              </a:ext>
            </a:extLst>
          </p:cNvPr>
          <p:cNvSpPr>
            <a:spLocks noGrp="1"/>
          </p:cNvSpPr>
          <p:nvPr>
            <p:ph idx="1"/>
          </p:nvPr>
        </p:nvSpPr>
        <p:spPr>
          <a:xfrm>
            <a:off x="1540042" y="4022725"/>
            <a:ext cx="7880685" cy="2835275"/>
          </a:xfrm>
        </p:spPr>
        <p:txBody>
          <a:bodyPr>
            <a:normAutofit fontScale="62500" lnSpcReduction="20000"/>
          </a:bodyPr>
          <a:lstStyle/>
          <a:p>
            <a:pPr algn="l">
              <a:buFont typeface="Arial" panose="020B0604020202020204" pitchFamily="34" charset="0"/>
              <a:buChar char="•"/>
            </a:pPr>
            <a:r>
              <a:rPr lang="en-IN" b="0" i="0" dirty="0">
                <a:effectLst/>
                <a:latin typeface="Söhne"/>
              </a:rPr>
              <a:t>ACF Plot:</a:t>
            </a:r>
          </a:p>
          <a:p>
            <a:pPr marL="742950" lvl="1" indent="-285750" algn="l">
              <a:buFont typeface="Arial" panose="020B0604020202020204" pitchFamily="34" charset="0"/>
              <a:buChar char="•"/>
            </a:pPr>
            <a:r>
              <a:rPr lang="en-IN" b="0" i="0" dirty="0">
                <a:effectLst/>
                <a:latin typeface="Söhne"/>
              </a:rPr>
              <a:t>No sharp drop was observed in the ACF plot.</a:t>
            </a:r>
          </a:p>
          <a:p>
            <a:pPr marL="742950" lvl="1" indent="-285750" algn="l">
              <a:buFont typeface="Arial" panose="020B0604020202020204" pitchFamily="34" charset="0"/>
              <a:buChar char="•"/>
            </a:pPr>
            <a:r>
              <a:rPr lang="en-IN" b="0" i="0" dirty="0">
                <a:effectLst/>
                <a:latin typeface="Söhne"/>
              </a:rPr>
              <a:t>ACF plot shows a gradual decline in autocorrelation values.</a:t>
            </a:r>
          </a:p>
          <a:p>
            <a:pPr algn="l">
              <a:buFont typeface="Arial" panose="020B0604020202020204" pitchFamily="34" charset="0"/>
              <a:buChar char="•"/>
            </a:pPr>
            <a:r>
              <a:rPr lang="en-IN" b="0" i="0" dirty="0">
                <a:effectLst/>
                <a:latin typeface="Söhne"/>
              </a:rPr>
              <a:t>PACF Plot:</a:t>
            </a:r>
          </a:p>
          <a:p>
            <a:pPr marL="742950" lvl="1" indent="-285750" algn="l">
              <a:buFont typeface="Arial" panose="020B0604020202020204" pitchFamily="34" charset="0"/>
              <a:buChar char="•"/>
            </a:pPr>
            <a:r>
              <a:rPr lang="en-IN" b="0" i="0" dirty="0">
                <a:effectLst/>
                <a:latin typeface="Söhne"/>
              </a:rPr>
              <a:t>Sharp drop observed after 2 or 3 lags in the PACF plot.</a:t>
            </a:r>
          </a:p>
          <a:p>
            <a:pPr marL="742950" lvl="1" indent="-285750" algn="l">
              <a:buFont typeface="Arial" panose="020B0604020202020204" pitchFamily="34" charset="0"/>
              <a:buChar char="•"/>
            </a:pPr>
            <a:r>
              <a:rPr lang="en-IN" b="0" i="0" dirty="0">
                <a:effectLst/>
                <a:latin typeface="Söhne"/>
              </a:rPr>
              <a:t>PACF plot indicates significant partial autocorrelation at these lags.</a:t>
            </a:r>
          </a:p>
          <a:p>
            <a:pPr algn="l"/>
            <a:r>
              <a:rPr lang="en-US" b="0" i="0" dirty="0">
                <a:effectLst/>
                <a:latin typeface="Söhne"/>
              </a:rPr>
              <a:t>Model Selection:</a:t>
            </a:r>
          </a:p>
          <a:p>
            <a:pPr lvl="1"/>
            <a:r>
              <a:rPr lang="en-US" b="0" i="0" dirty="0">
                <a:effectLst/>
                <a:latin typeface="Söhne"/>
              </a:rPr>
              <a:t>Based on the ACF and PACF analysis, choose the AR model.</a:t>
            </a:r>
          </a:p>
          <a:p>
            <a:pPr algn="l">
              <a:buFont typeface="Arial" panose="020B0604020202020204" pitchFamily="34" charset="0"/>
              <a:buChar char="•"/>
            </a:pPr>
            <a:r>
              <a:rPr lang="en-US" b="0" i="0" dirty="0">
                <a:effectLst/>
                <a:latin typeface="Söhne"/>
              </a:rPr>
              <a:t>Order Selection: </a:t>
            </a:r>
          </a:p>
          <a:p>
            <a:pPr lvl="1"/>
            <a:r>
              <a:rPr lang="en-US" b="0" i="0" dirty="0">
                <a:effectLst/>
                <a:latin typeface="Söhne"/>
              </a:rPr>
              <a:t>Select the AR model with 2 or 3 orders.</a:t>
            </a:r>
          </a:p>
          <a:p>
            <a:pPr marL="742950" lvl="1" indent="-285750" algn="l">
              <a:buFont typeface="Arial" panose="020B0604020202020204" pitchFamily="34" charset="0"/>
              <a:buChar char="•"/>
            </a:pPr>
            <a:r>
              <a:rPr lang="en-US" b="0" i="0" dirty="0">
                <a:effectLst/>
                <a:latin typeface="Söhne"/>
              </a:rPr>
              <a:t>The sharp drop in the PACF plot suggests the appropriate order for the AR model.</a:t>
            </a:r>
          </a:p>
          <a:p>
            <a:endParaRPr lang="en-IN" dirty="0"/>
          </a:p>
        </p:txBody>
      </p:sp>
    </p:spTree>
    <p:extLst>
      <p:ext uri="{BB962C8B-B14F-4D97-AF65-F5344CB8AC3E}">
        <p14:creationId xmlns:p14="http://schemas.microsoft.com/office/powerpoint/2010/main" val="3188201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AD0B-8BD4-1310-80F3-C62E27D34E5E}"/>
              </a:ext>
            </a:extLst>
          </p:cNvPr>
          <p:cNvSpPr>
            <a:spLocks noGrp="1"/>
          </p:cNvSpPr>
          <p:nvPr>
            <p:ph type="title"/>
          </p:nvPr>
        </p:nvSpPr>
        <p:spPr/>
        <p:txBody>
          <a:bodyPr/>
          <a:lstStyle/>
          <a:p>
            <a:r>
              <a:rPr lang="en-US" b="0" i="0" dirty="0">
                <a:solidFill>
                  <a:schemeClr val="accent1">
                    <a:lumMod val="75000"/>
                  </a:schemeClr>
                </a:solidFill>
                <a:effectLst/>
                <a:latin typeface="Söhne"/>
              </a:rPr>
              <a:t>Splitting into Train and Test Sets</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331CAB69-704C-626B-2A62-FF95D7B27609}"/>
              </a:ext>
            </a:extLst>
          </p:cNvPr>
          <p:cNvSpPr>
            <a:spLocks noGrp="1"/>
          </p:cNvSpPr>
          <p:nvPr>
            <p:ph idx="1"/>
          </p:nvPr>
        </p:nvSpPr>
        <p:spPr/>
        <p:txBody>
          <a:bodyPr>
            <a:normAutofit/>
          </a:bodyPr>
          <a:lstStyle/>
          <a:p>
            <a:r>
              <a:rPr lang="en-US" dirty="0"/>
              <a:t>The series is divided into a train set (80%) and a test set (20%).</a:t>
            </a:r>
          </a:p>
          <a:p>
            <a:r>
              <a:rPr lang="en-US" dirty="0"/>
              <a:t>Train: 8,960 data points (80% of the original series).</a:t>
            </a:r>
          </a:p>
          <a:p>
            <a:r>
              <a:rPr lang="en-US" dirty="0"/>
              <a:t>Test: 2,240 data points (20% of the original series).</a:t>
            </a:r>
          </a:p>
          <a:p>
            <a:r>
              <a:rPr lang="en-US" dirty="0"/>
              <a:t>Train set is used for model training and parameter estimation.</a:t>
            </a:r>
          </a:p>
          <a:p>
            <a:r>
              <a:rPr lang="en-US" dirty="0"/>
              <a:t>The test set is reserved for evaluating model performance on unseen data.</a:t>
            </a:r>
          </a:p>
          <a:p>
            <a:r>
              <a:rPr lang="en-US" dirty="0"/>
              <a:t>Importance: Analyzes model prediction, prevents overfitting, and provides an unbiased estimation of model performance.</a:t>
            </a:r>
          </a:p>
        </p:txBody>
      </p:sp>
    </p:spTree>
    <p:extLst>
      <p:ext uri="{BB962C8B-B14F-4D97-AF65-F5344CB8AC3E}">
        <p14:creationId xmlns:p14="http://schemas.microsoft.com/office/powerpoint/2010/main" val="969820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ED9A-F732-6B74-9BD0-0A58B0877DC9}"/>
              </a:ext>
            </a:extLst>
          </p:cNvPr>
          <p:cNvSpPr>
            <a:spLocks noGrp="1"/>
          </p:cNvSpPr>
          <p:nvPr>
            <p:ph type="title"/>
          </p:nvPr>
        </p:nvSpPr>
        <p:spPr/>
        <p:txBody>
          <a:bodyPr>
            <a:normAutofit/>
          </a:bodyPr>
          <a:lstStyle/>
          <a:p>
            <a:r>
              <a:rPr lang="en-IN" b="0" i="0" dirty="0">
                <a:solidFill>
                  <a:schemeClr val="accent1">
                    <a:lumMod val="75000"/>
                  </a:schemeClr>
                </a:solidFill>
                <a:effectLst/>
                <a:latin typeface="arial" panose="020B0604020202020204" pitchFamily="34" charset="0"/>
              </a:rPr>
              <a:t>Autoregressive</a:t>
            </a:r>
            <a:r>
              <a:rPr lang="en-US" b="1" dirty="0">
                <a:solidFill>
                  <a:schemeClr val="accent1">
                    <a:lumMod val="75000"/>
                  </a:schemeClr>
                </a:solidFill>
              </a:rPr>
              <a:t> Model OR AR(2) Model</a:t>
            </a:r>
            <a:br>
              <a:rPr lang="en-US" dirty="0"/>
            </a:br>
            <a:endParaRPr lang="en-IN" dirty="0"/>
          </a:p>
        </p:txBody>
      </p:sp>
      <p:sp>
        <p:nvSpPr>
          <p:cNvPr id="3" name="Content Placeholder 2">
            <a:extLst>
              <a:ext uri="{FF2B5EF4-FFF2-40B4-BE49-F238E27FC236}">
                <a16:creationId xmlns:a16="http://schemas.microsoft.com/office/drawing/2014/main" id="{16229E38-2261-ADCE-C044-27848F34423D}"/>
              </a:ext>
            </a:extLst>
          </p:cNvPr>
          <p:cNvSpPr>
            <a:spLocks noGrp="1"/>
          </p:cNvSpPr>
          <p:nvPr>
            <p:ph idx="1"/>
          </p:nvPr>
        </p:nvSpPr>
        <p:spPr>
          <a:xfrm>
            <a:off x="1572126" y="4046452"/>
            <a:ext cx="8799095" cy="2651710"/>
          </a:xfrm>
        </p:spPr>
        <p:txBody>
          <a:bodyPr>
            <a:normAutofit fontScale="70000" lnSpcReduction="20000"/>
          </a:bodyPr>
          <a:lstStyle/>
          <a:p>
            <a:r>
              <a:rPr lang="en-US" dirty="0"/>
              <a:t>AR(1) Coefficient: 1.92</a:t>
            </a:r>
          </a:p>
          <a:p>
            <a:pPr lvl="1"/>
            <a:r>
              <a:rPr lang="en-US" dirty="0"/>
              <a:t>Each unit increase in the value at lag one is associated with a 1.92 unit increase in the past value.</a:t>
            </a:r>
          </a:p>
          <a:p>
            <a:r>
              <a:rPr lang="en-US" dirty="0"/>
              <a:t>AR(2) Coefficient: -0.92</a:t>
            </a:r>
          </a:p>
          <a:p>
            <a:pPr lvl="1"/>
            <a:r>
              <a:rPr lang="en-US" dirty="0"/>
              <a:t>Each unit increase in the value at lag two is associated with a 0.92 unit decrease in the past value.</a:t>
            </a:r>
          </a:p>
          <a:p>
            <a:r>
              <a:rPr lang="en-US" dirty="0"/>
              <a:t>Implications:</a:t>
            </a:r>
          </a:p>
          <a:p>
            <a:pPr lvl="1"/>
            <a:r>
              <a:rPr lang="en-US" dirty="0"/>
              <a:t>AR(1): Positive coefficient indicates a positive relationship between present and lags one.</a:t>
            </a:r>
          </a:p>
          <a:p>
            <a:pPr lvl="1"/>
            <a:r>
              <a:rPr lang="en-US" dirty="0"/>
              <a:t>AR(2): Negative coefficient suggests a negative relationship between present and lags two.</a:t>
            </a:r>
          </a:p>
        </p:txBody>
      </p:sp>
      <p:pic>
        <p:nvPicPr>
          <p:cNvPr id="5" name="Picture 4">
            <a:extLst>
              <a:ext uri="{FF2B5EF4-FFF2-40B4-BE49-F238E27FC236}">
                <a16:creationId xmlns:a16="http://schemas.microsoft.com/office/drawing/2014/main" id="{A4EF9B94-5662-ECD7-5985-F729103E37CD}"/>
              </a:ext>
            </a:extLst>
          </p:cNvPr>
          <p:cNvPicPr>
            <a:picLocks noChangeAspect="1"/>
          </p:cNvPicPr>
          <p:nvPr/>
        </p:nvPicPr>
        <p:blipFill>
          <a:blip r:embed="rId2"/>
          <a:stretch>
            <a:fillRect/>
          </a:stretch>
        </p:blipFill>
        <p:spPr>
          <a:xfrm>
            <a:off x="2152900" y="1247273"/>
            <a:ext cx="6529887" cy="1917031"/>
          </a:xfrm>
          <a:prstGeom prst="rect">
            <a:avLst/>
          </a:prstGeom>
        </p:spPr>
      </p:pic>
      <p:pic>
        <p:nvPicPr>
          <p:cNvPr id="7" name="Graphic 6">
            <a:extLst>
              <a:ext uri="{FF2B5EF4-FFF2-40B4-BE49-F238E27FC236}">
                <a16:creationId xmlns:a16="http://schemas.microsoft.com/office/drawing/2014/main" id="{F66D3593-FFAF-8055-DB96-D1CC9ADF56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2900" y="3428999"/>
            <a:ext cx="6322089" cy="264697"/>
          </a:xfrm>
          <a:prstGeom prst="rect">
            <a:avLst/>
          </a:prstGeom>
        </p:spPr>
      </p:pic>
    </p:spTree>
    <p:extLst>
      <p:ext uri="{BB962C8B-B14F-4D97-AF65-F5344CB8AC3E}">
        <p14:creationId xmlns:p14="http://schemas.microsoft.com/office/powerpoint/2010/main" val="2518424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43962D-6D35-6AF5-83F1-28E358475F6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7368" y="1382042"/>
            <a:ext cx="5574632" cy="3153863"/>
          </a:xfrm>
        </p:spPr>
      </p:pic>
      <p:sp>
        <p:nvSpPr>
          <p:cNvPr id="2" name="Title 1">
            <a:extLst>
              <a:ext uri="{FF2B5EF4-FFF2-40B4-BE49-F238E27FC236}">
                <a16:creationId xmlns:a16="http://schemas.microsoft.com/office/drawing/2014/main" id="{517461EF-738E-0514-1930-5CBB015D6077}"/>
              </a:ext>
            </a:extLst>
          </p:cNvPr>
          <p:cNvSpPr>
            <a:spLocks noGrp="1"/>
          </p:cNvSpPr>
          <p:nvPr>
            <p:ph type="title"/>
          </p:nvPr>
        </p:nvSpPr>
        <p:spPr/>
        <p:txBody>
          <a:bodyPr>
            <a:normAutofit/>
          </a:bodyPr>
          <a:lstStyle/>
          <a:p>
            <a:r>
              <a:rPr lang="en-US" b="1" dirty="0">
                <a:solidFill>
                  <a:schemeClr val="accent1">
                    <a:lumMod val="75000"/>
                  </a:schemeClr>
                </a:solidFill>
              </a:rPr>
              <a:t>Plot </a:t>
            </a:r>
            <a:r>
              <a:rPr lang="en-US" b="1" dirty="0" err="1">
                <a:solidFill>
                  <a:schemeClr val="accent1">
                    <a:lumMod val="75000"/>
                  </a:schemeClr>
                </a:solidFill>
              </a:rPr>
              <a:t>Backcasted</a:t>
            </a:r>
            <a:r>
              <a:rPr lang="en-US" b="1" dirty="0">
                <a:solidFill>
                  <a:schemeClr val="accent1">
                    <a:lumMod val="75000"/>
                  </a:schemeClr>
                </a:solidFill>
              </a:rPr>
              <a:t> Value vs. Actual Temperatures with Confidence Band</a:t>
            </a:r>
            <a:endParaRPr lang="en-IN" b="1" dirty="0">
              <a:solidFill>
                <a:schemeClr val="accent1">
                  <a:lumMod val="75000"/>
                </a:schemeClr>
              </a:solidFill>
            </a:endParaRPr>
          </a:p>
        </p:txBody>
      </p:sp>
      <p:sp>
        <p:nvSpPr>
          <p:cNvPr id="6" name="TextBox 5">
            <a:extLst>
              <a:ext uri="{FF2B5EF4-FFF2-40B4-BE49-F238E27FC236}">
                <a16:creationId xmlns:a16="http://schemas.microsoft.com/office/drawing/2014/main" id="{DED355DE-D030-7897-5E29-31FA711574BB}"/>
              </a:ext>
            </a:extLst>
          </p:cNvPr>
          <p:cNvSpPr txBox="1"/>
          <p:nvPr/>
        </p:nvSpPr>
        <p:spPr>
          <a:xfrm>
            <a:off x="553453" y="1690688"/>
            <a:ext cx="6773779" cy="5232202"/>
          </a:xfrm>
          <a:prstGeom prst="rect">
            <a:avLst/>
          </a:prstGeom>
          <a:noFill/>
        </p:spPr>
        <p:txBody>
          <a:bodyPr wrap="square" rtlCol="0">
            <a:spAutoFit/>
          </a:bodyPr>
          <a:lstStyle/>
          <a:p>
            <a:pPr marL="285750" indent="-285750">
              <a:buFont typeface="Arial" panose="020B0604020202020204" pitchFamily="34" charset="0"/>
              <a:buChar char="•"/>
            </a:pPr>
            <a:r>
              <a:rPr lang="en-US" sz="2000" dirty="0"/>
              <a:t>Red Line: </a:t>
            </a:r>
            <a:r>
              <a:rPr lang="en-US" sz="2000" dirty="0" err="1"/>
              <a:t>Backcasted</a:t>
            </a:r>
            <a:r>
              <a:rPr lang="en-US" sz="2000" dirty="0"/>
              <a:t> temperature values.</a:t>
            </a:r>
          </a:p>
          <a:p>
            <a:pPr marL="285750" indent="-285750">
              <a:buFont typeface="Arial" panose="020B0604020202020204" pitchFamily="34" charset="0"/>
              <a:buChar char="•"/>
            </a:pPr>
            <a:r>
              <a:rPr lang="en-US" sz="2000" dirty="0"/>
              <a:t>Blue Line: Actual past temperature values.</a:t>
            </a:r>
          </a:p>
          <a:p>
            <a:pPr marL="285750" indent="-285750">
              <a:buFont typeface="Arial" panose="020B0604020202020204" pitchFamily="34" charset="0"/>
              <a:buChar char="•"/>
            </a:pPr>
            <a:r>
              <a:rPr lang="en-US" sz="2000" dirty="0"/>
              <a:t>Gray-Shaded Region: 95% Confidence Band.</a:t>
            </a:r>
          </a:p>
          <a:p>
            <a:pPr marL="285750" indent="-285750">
              <a:buFont typeface="Arial" panose="020B0604020202020204" pitchFamily="34" charset="0"/>
              <a:buChar char="•"/>
            </a:pPr>
            <a:r>
              <a:rPr lang="en-US" sz="2000" dirty="0"/>
              <a:t>Goodness of Fit on Test Data:</a:t>
            </a:r>
          </a:p>
          <a:p>
            <a:pPr marL="742950" lvl="1" indent="-285750">
              <a:buFont typeface="Arial" panose="020B0604020202020204" pitchFamily="34" charset="0"/>
              <a:buChar char="•"/>
            </a:pPr>
            <a:r>
              <a:rPr lang="en-US" sz="2000" dirty="0"/>
              <a:t>Model evaluation on test data resulted in poor performance.</a:t>
            </a:r>
          </a:p>
          <a:p>
            <a:pPr marL="742950" lvl="1" indent="-285750">
              <a:buFont typeface="Arial" panose="020B0604020202020204" pitchFamily="34" charset="0"/>
              <a:buChar char="•"/>
            </a:pPr>
            <a:r>
              <a:rPr lang="en-US" sz="2000" dirty="0"/>
              <a:t>The AR model fails to accurately predict or capture patterns in the test data.</a:t>
            </a:r>
          </a:p>
          <a:p>
            <a:pPr marL="285750" indent="-285750">
              <a:buFont typeface="Arial" panose="020B0604020202020204" pitchFamily="34" charset="0"/>
              <a:buChar char="•"/>
            </a:pPr>
            <a:r>
              <a:rPr lang="en-US" sz="2000" dirty="0"/>
              <a:t>Implications:</a:t>
            </a:r>
          </a:p>
          <a:p>
            <a:pPr marL="742950" lvl="1" indent="-285750">
              <a:buFont typeface="Arial" panose="020B0604020202020204" pitchFamily="34" charset="0"/>
              <a:buChar char="•"/>
            </a:pPr>
            <a:r>
              <a:rPr lang="en-US" sz="2000" dirty="0"/>
              <a:t>The current AR model may not effectively capture the complexity of the data.</a:t>
            </a:r>
          </a:p>
          <a:p>
            <a:pPr marL="742950" lvl="1" indent="-285750">
              <a:buFont typeface="Arial" panose="020B0604020202020204" pitchFamily="34" charset="0"/>
              <a:buChar char="•"/>
            </a:pPr>
            <a:r>
              <a:rPr lang="en-US" sz="2000" dirty="0"/>
              <a:t>To improve performance, more analysis and modiﬁcations to the model are needed.</a:t>
            </a:r>
          </a:p>
          <a:p>
            <a:pPr lvl="1"/>
            <a:endParaRPr lang="en-US" sz="2000"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poor performance may be due to data splitting. the test data contain the trend part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7" name="Table 7">
            <a:extLst>
              <a:ext uri="{FF2B5EF4-FFF2-40B4-BE49-F238E27FC236}">
                <a16:creationId xmlns:a16="http://schemas.microsoft.com/office/drawing/2014/main" id="{E4C36100-09B7-A492-5620-75DA9729C80A}"/>
              </a:ext>
            </a:extLst>
          </p:cNvPr>
          <p:cNvGraphicFramePr>
            <a:graphicFrameLocks noGrp="1"/>
          </p:cNvGraphicFramePr>
          <p:nvPr>
            <p:extLst>
              <p:ext uri="{D42A27DB-BD31-4B8C-83A1-F6EECF244321}">
                <p14:modId xmlns:p14="http://schemas.microsoft.com/office/powerpoint/2010/main" val="3146038774"/>
              </p:ext>
            </p:extLst>
          </p:nvPr>
        </p:nvGraphicFramePr>
        <p:xfrm>
          <a:off x="7327232" y="4535905"/>
          <a:ext cx="4311316" cy="2194560"/>
        </p:xfrm>
        <a:graphic>
          <a:graphicData uri="http://schemas.openxmlformats.org/drawingml/2006/table">
            <a:tbl>
              <a:tblPr firstRow="1" bandRow="1">
                <a:tableStyleId>{073A0DAA-6AF3-43AB-8588-CEC1D06C72B9}</a:tableStyleId>
              </a:tblPr>
              <a:tblGrid>
                <a:gridCol w="2155658">
                  <a:extLst>
                    <a:ext uri="{9D8B030D-6E8A-4147-A177-3AD203B41FA5}">
                      <a16:colId xmlns:a16="http://schemas.microsoft.com/office/drawing/2014/main" val="1198537086"/>
                    </a:ext>
                  </a:extLst>
                </a:gridCol>
                <a:gridCol w="2155658">
                  <a:extLst>
                    <a:ext uri="{9D8B030D-6E8A-4147-A177-3AD203B41FA5}">
                      <a16:colId xmlns:a16="http://schemas.microsoft.com/office/drawing/2014/main" val="1562998102"/>
                    </a:ext>
                  </a:extLst>
                </a:gridCol>
              </a:tblGrid>
              <a:tr h="321036">
                <a:tc>
                  <a:txBody>
                    <a:bodyPr/>
                    <a:lstStyle/>
                    <a:p>
                      <a:r>
                        <a:rPr lang="en-US" dirty="0"/>
                        <a:t>Measures</a:t>
                      </a:r>
                      <a:endParaRPr lang="en-IN" dirty="0"/>
                    </a:p>
                  </a:txBody>
                  <a:tcPr/>
                </a:tc>
                <a:tc>
                  <a:txBody>
                    <a:bodyPr/>
                    <a:lstStyle/>
                    <a:p>
                      <a:r>
                        <a:rPr lang="en-US" dirty="0"/>
                        <a:t>Value</a:t>
                      </a:r>
                      <a:endParaRPr lang="en-IN" dirty="0"/>
                    </a:p>
                  </a:txBody>
                  <a:tcPr/>
                </a:tc>
                <a:extLst>
                  <a:ext uri="{0D108BD9-81ED-4DB2-BD59-A6C34878D82A}">
                    <a16:rowId xmlns:a16="http://schemas.microsoft.com/office/drawing/2014/main" val="3233389525"/>
                  </a:ext>
                </a:extLst>
              </a:tr>
              <a:tr h="321036">
                <a:tc>
                  <a:txBody>
                    <a:bodyPr/>
                    <a:lstStyle/>
                    <a:p>
                      <a:r>
                        <a:rPr lang="en-US" dirty="0"/>
                        <a:t>MSE</a:t>
                      </a:r>
                      <a:endParaRPr lang="en-IN" dirty="0"/>
                    </a:p>
                  </a:txBody>
                  <a:tcPr/>
                </a:tc>
                <a:tc>
                  <a:txBody>
                    <a:bodyPr/>
                    <a:lstStyle/>
                    <a:p>
                      <a:r>
                        <a:rPr lang="en-US" dirty="0"/>
                        <a:t>5.1</a:t>
                      </a:r>
                      <a:endParaRPr lang="en-IN" dirty="0"/>
                    </a:p>
                  </a:txBody>
                  <a:tcPr/>
                </a:tc>
                <a:extLst>
                  <a:ext uri="{0D108BD9-81ED-4DB2-BD59-A6C34878D82A}">
                    <a16:rowId xmlns:a16="http://schemas.microsoft.com/office/drawing/2014/main" val="1692904597"/>
                  </a:ext>
                </a:extLst>
              </a:tr>
              <a:tr h="363821">
                <a:tc>
                  <a:txBody>
                    <a:bodyPr/>
                    <a:lstStyle/>
                    <a:p>
                      <a:r>
                        <a:rPr lang="en-US" dirty="0"/>
                        <a:t>RMSE</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1813984153"/>
                  </a:ext>
                </a:extLst>
              </a:tr>
              <a:tr h="321036">
                <a:tc>
                  <a:txBody>
                    <a:bodyPr/>
                    <a:lstStyle/>
                    <a:p>
                      <a:r>
                        <a:rPr lang="en-US" dirty="0"/>
                        <a:t>R-square</a:t>
                      </a:r>
                      <a:endParaRPr lang="en-IN" dirty="0"/>
                    </a:p>
                  </a:txBody>
                  <a:tcPr/>
                </a:tc>
                <a:tc>
                  <a:txBody>
                    <a:bodyPr/>
                    <a:lstStyle/>
                    <a:p>
                      <a:r>
                        <a:rPr lang="en-US" dirty="0"/>
                        <a:t>-0.3</a:t>
                      </a:r>
                      <a:endParaRPr lang="en-IN" dirty="0"/>
                    </a:p>
                  </a:txBody>
                  <a:tcPr/>
                </a:tc>
                <a:extLst>
                  <a:ext uri="{0D108BD9-81ED-4DB2-BD59-A6C34878D82A}">
                    <a16:rowId xmlns:a16="http://schemas.microsoft.com/office/drawing/2014/main" val="1758691574"/>
                  </a:ext>
                </a:extLst>
              </a:tr>
              <a:tr h="321036">
                <a:tc>
                  <a:txBody>
                    <a:bodyPr/>
                    <a:lstStyle/>
                    <a:p>
                      <a:r>
                        <a:rPr lang="en-US" dirty="0"/>
                        <a:t>AIC</a:t>
                      </a:r>
                      <a:endParaRPr lang="en-IN" dirty="0"/>
                    </a:p>
                  </a:txBody>
                  <a:tcPr/>
                </a:tc>
                <a:tc>
                  <a:txBody>
                    <a:bodyPr/>
                    <a:lstStyle/>
                    <a:p>
                      <a:r>
                        <a:rPr lang="en-US" dirty="0"/>
                        <a:t>3695.5</a:t>
                      </a:r>
                      <a:endParaRPr lang="en-IN" dirty="0"/>
                    </a:p>
                  </a:txBody>
                  <a:tcPr/>
                </a:tc>
                <a:extLst>
                  <a:ext uri="{0D108BD9-81ED-4DB2-BD59-A6C34878D82A}">
                    <a16:rowId xmlns:a16="http://schemas.microsoft.com/office/drawing/2014/main" val="3466135158"/>
                  </a:ext>
                </a:extLst>
              </a:tr>
              <a:tr h="321036">
                <a:tc>
                  <a:txBody>
                    <a:bodyPr/>
                    <a:lstStyle/>
                    <a:p>
                      <a:r>
                        <a:rPr lang="en-US" dirty="0"/>
                        <a:t>BIC</a:t>
                      </a:r>
                      <a:endParaRPr lang="en-IN" dirty="0"/>
                    </a:p>
                  </a:txBody>
                  <a:tcPr/>
                </a:tc>
                <a:tc>
                  <a:txBody>
                    <a:bodyPr/>
                    <a:lstStyle/>
                    <a:p>
                      <a:r>
                        <a:rPr lang="en-US" dirty="0"/>
                        <a:t>3706.9</a:t>
                      </a:r>
                      <a:endParaRPr lang="en-IN" dirty="0"/>
                    </a:p>
                  </a:txBody>
                  <a:tcPr/>
                </a:tc>
                <a:extLst>
                  <a:ext uri="{0D108BD9-81ED-4DB2-BD59-A6C34878D82A}">
                    <a16:rowId xmlns:a16="http://schemas.microsoft.com/office/drawing/2014/main" val="3749334329"/>
                  </a:ext>
                </a:extLst>
              </a:tr>
            </a:tbl>
          </a:graphicData>
        </a:graphic>
      </p:graphicFrame>
    </p:spTree>
    <p:extLst>
      <p:ext uri="{BB962C8B-B14F-4D97-AF65-F5344CB8AC3E}">
        <p14:creationId xmlns:p14="http://schemas.microsoft.com/office/powerpoint/2010/main" val="1614304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F9C99FE-EB5F-C23D-66B9-58F12D1064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653" y="2838368"/>
            <a:ext cx="6657473" cy="3851190"/>
          </a:xfrm>
          <a:prstGeom prst="rect">
            <a:avLst/>
          </a:prstGeom>
        </p:spPr>
      </p:pic>
      <p:sp>
        <p:nvSpPr>
          <p:cNvPr id="2" name="Title 1">
            <a:extLst>
              <a:ext uri="{FF2B5EF4-FFF2-40B4-BE49-F238E27FC236}">
                <a16:creationId xmlns:a16="http://schemas.microsoft.com/office/drawing/2014/main" id="{0E9D96B0-D266-A4B5-211B-270C39EE5BC1}"/>
              </a:ext>
            </a:extLst>
          </p:cNvPr>
          <p:cNvSpPr>
            <a:spLocks noGrp="1"/>
          </p:cNvSpPr>
          <p:nvPr>
            <p:ph type="title"/>
          </p:nvPr>
        </p:nvSpPr>
        <p:spPr/>
        <p:txBody>
          <a:bodyPr>
            <a:normAutofit fontScale="90000"/>
          </a:bodyPr>
          <a:lstStyle/>
          <a:p>
            <a:r>
              <a:rPr lang="en-US" b="1" dirty="0">
                <a:solidFill>
                  <a:schemeClr val="accent1">
                    <a:lumMod val="75000"/>
                  </a:schemeClr>
                </a:solidFill>
              </a:rPr>
              <a:t>Impact of Varying Train-Test Split on Model Performance</a:t>
            </a:r>
            <a:br>
              <a:rPr lang="en-US" dirty="0"/>
            </a:br>
            <a:endParaRPr lang="en-IN" dirty="0"/>
          </a:p>
        </p:txBody>
      </p:sp>
      <p:sp>
        <p:nvSpPr>
          <p:cNvPr id="3" name="Content Placeholder 2">
            <a:extLst>
              <a:ext uri="{FF2B5EF4-FFF2-40B4-BE49-F238E27FC236}">
                <a16:creationId xmlns:a16="http://schemas.microsoft.com/office/drawing/2014/main" id="{1D4196DE-B516-525F-45B2-DC03EA7E97E2}"/>
              </a:ext>
            </a:extLst>
          </p:cNvPr>
          <p:cNvSpPr>
            <a:spLocks noGrp="1"/>
          </p:cNvSpPr>
          <p:nvPr>
            <p:ph idx="1"/>
          </p:nvPr>
        </p:nvSpPr>
        <p:spPr>
          <a:xfrm>
            <a:off x="328496" y="1512804"/>
            <a:ext cx="6777789" cy="1916196"/>
          </a:xfrm>
        </p:spPr>
        <p:txBody>
          <a:bodyPr>
            <a:normAutofit fontScale="25000" lnSpcReduction="20000"/>
          </a:bodyPr>
          <a:lstStyle/>
          <a:p>
            <a:r>
              <a:rPr lang="en-US" sz="7200" dirty="0"/>
              <a:t>Train-Test Split:</a:t>
            </a:r>
          </a:p>
          <a:p>
            <a:pPr lvl="1"/>
            <a:r>
              <a:rPr lang="en-US" sz="6800" dirty="0"/>
              <a:t>Experimenting with different split percentages: 85%, 90%, 95%, and 99% of the total series as training, with the rest as test data.</a:t>
            </a:r>
          </a:p>
          <a:p>
            <a:r>
              <a:rPr lang="en-US" sz="7200" dirty="0"/>
              <a:t>Implications:</a:t>
            </a:r>
          </a:p>
          <a:p>
            <a:pPr lvl="1"/>
            <a:r>
              <a:rPr lang="en-US" sz="6800" dirty="0"/>
              <a:t>Adjusting the train-test split percentages may yield improved model performance, enabling a better understanding of underlying trends and patterns.</a:t>
            </a:r>
          </a:p>
        </p:txBody>
      </p:sp>
      <p:cxnSp>
        <p:nvCxnSpPr>
          <p:cNvPr id="7" name="Straight Connector 6">
            <a:extLst>
              <a:ext uri="{FF2B5EF4-FFF2-40B4-BE49-F238E27FC236}">
                <a16:creationId xmlns:a16="http://schemas.microsoft.com/office/drawing/2014/main" id="{A1FD1653-6346-7283-6CFF-5C571AA3A1B8}"/>
              </a:ext>
            </a:extLst>
          </p:cNvPr>
          <p:cNvCxnSpPr/>
          <p:nvPr/>
        </p:nvCxnSpPr>
        <p:spPr>
          <a:xfrm>
            <a:off x="7120502" y="1215189"/>
            <a:ext cx="0" cy="564281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Table 8">
            <a:extLst>
              <a:ext uri="{FF2B5EF4-FFF2-40B4-BE49-F238E27FC236}">
                <a16:creationId xmlns:a16="http://schemas.microsoft.com/office/drawing/2014/main" id="{A8E39D36-E441-829E-A531-A5A5B42C7A61}"/>
              </a:ext>
            </a:extLst>
          </p:cNvPr>
          <p:cNvGraphicFramePr>
            <a:graphicFrameLocks noGrp="1"/>
          </p:cNvGraphicFramePr>
          <p:nvPr>
            <p:extLst>
              <p:ext uri="{D42A27DB-BD31-4B8C-83A1-F6EECF244321}">
                <p14:modId xmlns:p14="http://schemas.microsoft.com/office/powerpoint/2010/main" val="2004781181"/>
              </p:ext>
            </p:extLst>
          </p:nvPr>
        </p:nvGraphicFramePr>
        <p:xfrm>
          <a:off x="7194879" y="1215189"/>
          <a:ext cx="4997118" cy="2989644"/>
        </p:xfrm>
        <a:graphic>
          <a:graphicData uri="http://schemas.openxmlformats.org/drawingml/2006/table">
            <a:tbl>
              <a:tblPr firstRow="1" bandRow="1">
                <a:tableStyleId>{5C22544A-7EE6-4342-B048-85BDC9FD1C3A}</a:tableStyleId>
              </a:tblPr>
              <a:tblGrid>
                <a:gridCol w="832853">
                  <a:extLst>
                    <a:ext uri="{9D8B030D-6E8A-4147-A177-3AD203B41FA5}">
                      <a16:colId xmlns:a16="http://schemas.microsoft.com/office/drawing/2014/main" val="3318016701"/>
                    </a:ext>
                  </a:extLst>
                </a:gridCol>
                <a:gridCol w="832853">
                  <a:extLst>
                    <a:ext uri="{9D8B030D-6E8A-4147-A177-3AD203B41FA5}">
                      <a16:colId xmlns:a16="http://schemas.microsoft.com/office/drawing/2014/main" val="4240583084"/>
                    </a:ext>
                  </a:extLst>
                </a:gridCol>
                <a:gridCol w="832853">
                  <a:extLst>
                    <a:ext uri="{9D8B030D-6E8A-4147-A177-3AD203B41FA5}">
                      <a16:colId xmlns:a16="http://schemas.microsoft.com/office/drawing/2014/main" val="2438058172"/>
                    </a:ext>
                  </a:extLst>
                </a:gridCol>
                <a:gridCol w="832853">
                  <a:extLst>
                    <a:ext uri="{9D8B030D-6E8A-4147-A177-3AD203B41FA5}">
                      <a16:colId xmlns:a16="http://schemas.microsoft.com/office/drawing/2014/main" val="1213444413"/>
                    </a:ext>
                  </a:extLst>
                </a:gridCol>
                <a:gridCol w="832853">
                  <a:extLst>
                    <a:ext uri="{9D8B030D-6E8A-4147-A177-3AD203B41FA5}">
                      <a16:colId xmlns:a16="http://schemas.microsoft.com/office/drawing/2014/main" val="3413376000"/>
                    </a:ext>
                  </a:extLst>
                </a:gridCol>
                <a:gridCol w="832853">
                  <a:extLst>
                    <a:ext uri="{9D8B030D-6E8A-4147-A177-3AD203B41FA5}">
                      <a16:colId xmlns:a16="http://schemas.microsoft.com/office/drawing/2014/main" val="2982478729"/>
                    </a:ext>
                  </a:extLst>
                </a:gridCol>
              </a:tblGrid>
              <a:tr h="429324">
                <a:tc>
                  <a:txBody>
                    <a:bodyPr/>
                    <a:lstStyle/>
                    <a:p>
                      <a:endParaRPr lang="en-IN" dirty="0"/>
                    </a:p>
                  </a:txBody>
                  <a:tcPr/>
                </a:tc>
                <a:tc>
                  <a:txBody>
                    <a:bodyPr/>
                    <a:lstStyle/>
                    <a:p>
                      <a:r>
                        <a:rPr lang="en-US" dirty="0"/>
                        <a:t>MSE</a:t>
                      </a:r>
                      <a:endParaRPr lang="en-IN" dirty="0"/>
                    </a:p>
                  </a:txBody>
                  <a:tcPr/>
                </a:tc>
                <a:tc>
                  <a:txBody>
                    <a:bodyPr/>
                    <a:lstStyle/>
                    <a:p>
                      <a:r>
                        <a:rPr lang="en-US" dirty="0"/>
                        <a:t>RMSE</a:t>
                      </a:r>
                      <a:endParaRPr lang="en-IN" dirty="0"/>
                    </a:p>
                  </a:txBody>
                  <a:tcPr/>
                </a:tc>
                <a:tc>
                  <a:txBody>
                    <a:bodyPr/>
                    <a:lstStyle/>
                    <a:p>
                      <a:r>
                        <a:rPr lang="en-US" dirty="0"/>
                        <a:t>AIC</a:t>
                      </a:r>
                      <a:endParaRPr lang="en-IN" dirty="0"/>
                    </a:p>
                  </a:txBody>
                  <a:tcPr/>
                </a:tc>
                <a:tc>
                  <a:txBody>
                    <a:bodyPr/>
                    <a:lstStyle/>
                    <a:p>
                      <a:r>
                        <a:rPr lang="en-US" dirty="0"/>
                        <a:t>BIC</a:t>
                      </a:r>
                      <a:endParaRPr lang="en-IN" dirty="0"/>
                    </a:p>
                  </a:txBody>
                  <a:tcPr/>
                </a:tc>
                <a:tc>
                  <a:txBody>
                    <a:bodyPr/>
                    <a:lstStyle/>
                    <a:p>
                      <a:r>
                        <a:rPr lang="en-US" dirty="0"/>
                        <a:t>R-Sq</a:t>
                      </a:r>
                      <a:endParaRPr lang="en-IN" dirty="0"/>
                    </a:p>
                  </a:txBody>
                  <a:tcPr/>
                </a:tc>
                <a:extLst>
                  <a:ext uri="{0D108BD9-81ED-4DB2-BD59-A6C34878D82A}">
                    <a16:rowId xmlns:a16="http://schemas.microsoft.com/office/drawing/2014/main" val="4046542199"/>
                  </a:ext>
                </a:extLst>
              </a:tr>
              <a:tr h="358989">
                <a:tc>
                  <a:txBody>
                    <a:bodyPr/>
                    <a:lstStyle/>
                    <a:p>
                      <a:r>
                        <a:rPr lang="en-US" dirty="0"/>
                        <a:t>Train 85%</a:t>
                      </a:r>
                      <a:endParaRPr lang="en-IN" dirty="0"/>
                    </a:p>
                  </a:txBody>
                  <a:tcPr/>
                </a:tc>
                <a:tc>
                  <a:txBody>
                    <a:bodyPr/>
                    <a:lstStyle/>
                    <a:p>
                      <a:r>
                        <a:rPr lang="en-US" dirty="0"/>
                        <a:t>6.6</a:t>
                      </a:r>
                      <a:endParaRPr lang="en-IN" dirty="0"/>
                    </a:p>
                  </a:txBody>
                  <a:tcPr/>
                </a:tc>
                <a:tc>
                  <a:txBody>
                    <a:bodyPr/>
                    <a:lstStyle/>
                    <a:p>
                      <a:r>
                        <a:rPr lang="en-US" dirty="0"/>
                        <a:t>2.5</a:t>
                      </a:r>
                      <a:endParaRPr lang="en-IN" dirty="0"/>
                    </a:p>
                  </a:txBody>
                  <a:tcPr/>
                </a:tc>
                <a:tc>
                  <a:txBody>
                    <a:bodyPr/>
                    <a:lstStyle/>
                    <a:p>
                      <a:r>
                        <a:rPr lang="en-US" dirty="0"/>
                        <a:t>3181.6</a:t>
                      </a:r>
                      <a:endParaRPr lang="en-IN" dirty="0"/>
                    </a:p>
                  </a:txBody>
                  <a:tcPr/>
                </a:tc>
                <a:tc>
                  <a:txBody>
                    <a:bodyPr/>
                    <a:lstStyle/>
                    <a:p>
                      <a:r>
                        <a:rPr lang="en-US" dirty="0"/>
                        <a:t>3192.4</a:t>
                      </a:r>
                      <a:endParaRPr lang="en-IN" dirty="0"/>
                    </a:p>
                  </a:txBody>
                  <a:tcPr/>
                </a:tc>
                <a:tc>
                  <a:txBody>
                    <a:bodyPr/>
                    <a:lstStyle/>
                    <a:p>
                      <a:r>
                        <a:rPr lang="en-US" dirty="0"/>
                        <a:t>-0.8</a:t>
                      </a:r>
                      <a:endParaRPr lang="en-IN" dirty="0"/>
                    </a:p>
                  </a:txBody>
                  <a:tcPr/>
                </a:tc>
                <a:extLst>
                  <a:ext uri="{0D108BD9-81ED-4DB2-BD59-A6C34878D82A}">
                    <a16:rowId xmlns:a16="http://schemas.microsoft.com/office/drawing/2014/main" val="967393048"/>
                  </a:ext>
                </a:extLst>
              </a:tr>
              <a:tr h="358989">
                <a:tc>
                  <a:txBody>
                    <a:bodyPr/>
                    <a:lstStyle/>
                    <a:p>
                      <a:r>
                        <a:rPr lang="en-US" dirty="0"/>
                        <a:t>Train 90%</a:t>
                      </a:r>
                      <a:endParaRPr lang="en-IN" dirty="0"/>
                    </a:p>
                  </a:txBody>
                  <a:tcPr/>
                </a:tc>
                <a:tc>
                  <a:txBody>
                    <a:bodyPr/>
                    <a:lstStyle/>
                    <a:p>
                      <a:r>
                        <a:rPr lang="en-IN" dirty="0"/>
                        <a:t>9.6</a:t>
                      </a:r>
                    </a:p>
                  </a:txBody>
                  <a:tcPr/>
                </a:tc>
                <a:tc>
                  <a:txBody>
                    <a:bodyPr/>
                    <a:lstStyle/>
                    <a:p>
                      <a:r>
                        <a:rPr lang="en-IN" dirty="0"/>
                        <a:t>3.1</a:t>
                      </a:r>
                    </a:p>
                  </a:txBody>
                  <a:tcPr/>
                </a:tc>
                <a:tc>
                  <a:txBody>
                    <a:bodyPr/>
                    <a:lstStyle/>
                    <a:p>
                      <a:r>
                        <a:rPr lang="en-IN" dirty="0"/>
                        <a:t>2548.7</a:t>
                      </a:r>
                    </a:p>
                  </a:txBody>
                  <a:tcPr/>
                </a:tc>
                <a:tc>
                  <a:txBody>
                    <a:bodyPr/>
                    <a:lstStyle/>
                    <a:p>
                      <a:r>
                        <a:rPr lang="en-IN" dirty="0"/>
                        <a:t>2558.7 </a:t>
                      </a:r>
                    </a:p>
                  </a:txBody>
                  <a:tcPr/>
                </a:tc>
                <a:tc>
                  <a:txBody>
                    <a:bodyPr/>
                    <a:lstStyle/>
                    <a:p>
                      <a:r>
                        <a:rPr lang="en-IN" dirty="0"/>
                        <a:t>-3.8</a:t>
                      </a:r>
                    </a:p>
                  </a:txBody>
                  <a:tcPr/>
                </a:tc>
                <a:extLst>
                  <a:ext uri="{0D108BD9-81ED-4DB2-BD59-A6C34878D82A}">
                    <a16:rowId xmlns:a16="http://schemas.microsoft.com/office/drawing/2014/main" val="966875096"/>
                  </a:ext>
                </a:extLst>
              </a:tr>
              <a:tr h="358989">
                <a:tc>
                  <a:txBody>
                    <a:bodyPr/>
                    <a:lstStyle/>
                    <a:p>
                      <a:r>
                        <a:rPr lang="en-US" dirty="0"/>
                        <a:t>Train 95%</a:t>
                      </a:r>
                      <a:endParaRPr lang="en-IN" dirty="0"/>
                    </a:p>
                  </a:txBody>
                  <a:tcPr/>
                </a:tc>
                <a:tc>
                  <a:txBody>
                    <a:bodyPr/>
                    <a:lstStyle/>
                    <a:p>
                      <a:r>
                        <a:rPr lang="en-IN" dirty="0"/>
                        <a:t>12.7</a:t>
                      </a:r>
                    </a:p>
                  </a:txBody>
                  <a:tcPr/>
                </a:tc>
                <a:tc>
                  <a:txBody>
                    <a:bodyPr/>
                    <a:lstStyle/>
                    <a:p>
                      <a:r>
                        <a:rPr lang="en-US" dirty="0"/>
                        <a:t>3.5</a:t>
                      </a:r>
                      <a:endParaRPr lang="en-IN" dirty="0"/>
                    </a:p>
                  </a:txBody>
                  <a:tcPr/>
                </a:tc>
                <a:tc>
                  <a:txBody>
                    <a:bodyPr/>
                    <a:lstStyle/>
                    <a:p>
                      <a:r>
                        <a:rPr lang="en-US" dirty="0"/>
                        <a:t>1429.1</a:t>
                      </a:r>
                      <a:endParaRPr lang="en-IN" dirty="0"/>
                    </a:p>
                  </a:txBody>
                  <a:tcPr/>
                </a:tc>
                <a:tc>
                  <a:txBody>
                    <a:bodyPr/>
                    <a:lstStyle/>
                    <a:p>
                      <a:r>
                        <a:rPr lang="en-US" dirty="0"/>
                        <a:t>1437.8</a:t>
                      </a:r>
                      <a:endParaRPr lang="en-IN" dirty="0"/>
                    </a:p>
                  </a:txBody>
                  <a:tcPr/>
                </a:tc>
                <a:tc>
                  <a:txBody>
                    <a:bodyPr/>
                    <a:lstStyle/>
                    <a:p>
                      <a:r>
                        <a:rPr lang="en-US" dirty="0"/>
                        <a:t>-14.9</a:t>
                      </a:r>
                      <a:endParaRPr lang="en-IN" dirty="0"/>
                    </a:p>
                  </a:txBody>
                  <a:tcPr/>
                </a:tc>
                <a:extLst>
                  <a:ext uri="{0D108BD9-81ED-4DB2-BD59-A6C34878D82A}">
                    <a16:rowId xmlns:a16="http://schemas.microsoft.com/office/drawing/2014/main" val="3164602622"/>
                  </a:ext>
                </a:extLst>
              </a:tr>
              <a:tr h="358989">
                <a:tc>
                  <a:txBody>
                    <a:bodyPr/>
                    <a:lstStyle/>
                    <a:p>
                      <a:r>
                        <a:rPr lang="en-US" dirty="0"/>
                        <a:t>Train 99%</a:t>
                      </a:r>
                      <a:endParaRPr lang="en-IN" dirty="0"/>
                    </a:p>
                  </a:txBody>
                  <a:tcPr/>
                </a:tc>
                <a:tc>
                  <a:txBody>
                    <a:bodyPr/>
                    <a:lstStyle/>
                    <a:p>
                      <a:r>
                        <a:rPr lang="en-US" dirty="0"/>
                        <a:t>2.5</a:t>
                      </a:r>
                      <a:endParaRPr lang="en-IN" dirty="0"/>
                    </a:p>
                  </a:txBody>
                  <a:tcPr/>
                </a:tc>
                <a:tc>
                  <a:txBody>
                    <a:bodyPr/>
                    <a:lstStyle/>
                    <a:p>
                      <a:r>
                        <a:rPr lang="en-US" dirty="0"/>
                        <a:t>1.6</a:t>
                      </a:r>
                      <a:endParaRPr lang="en-IN" dirty="0"/>
                    </a:p>
                  </a:txBody>
                  <a:tcPr/>
                </a:tc>
                <a:tc>
                  <a:txBody>
                    <a:bodyPr/>
                    <a:lstStyle/>
                    <a:p>
                      <a:r>
                        <a:rPr lang="en-US" dirty="0"/>
                        <a:t>110.6</a:t>
                      </a:r>
                      <a:endParaRPr lang="en-IN" dirty="0"/>
                    </a:p>
                  </a:txBody>
                  <a:tcPr/>
                </a:tc>
                <a:tc>
                  <a:txBody>
                    <a:bodyPr/>
                    <a:lstStyle/>
                    <a:p>
                      <a:r>
                        <a:rPr lang="en-US" dirty="0"/>
                        <a:t>116.1</a:t>
                      </a:r>
                      <a:endParaRPr lang="en-IN" dirty="0"/>
                    </a:p>
                  </a:txBody>
                  <a:tcPr/>
                </a:tc>
                <a:tc>
                  <a:txBody>
                    <a:bodyPr/>
                    <a:lstStyle/>
                    <a:p>
                      <a:r>
                        <a:rPr lang="en-US" dirty="0"/>
                        <a:t>-6.1</a:t>
                      </a:r>
                      <a:endParaRPr lang="en-IN" dirty="0"/>
                    </a:p>
                  </a:txBody>
                  <a:tcPr/>
                </a:tc>
                <a:extLst>
                  <a:ext uri="{0D108BD9-81ED-4DB2-BD59-A6C34878D82A}">
                    <a16:rowId xmlns:a16="http://schemas.microsoft.com/office/drawing/2014/main" val="686091193"/>
                  </a:ext>
                </a:extLst>
              </a:tr>
            </a:tbl>
          </a:graphicData>
        </a:graphic>
      </p:graphicFrame>
      <p:sp>
        <p:nvSpPr>
          <p:cNvPr id="9" name="TextBox 8">
            <a:extLst>
              <a:ext uri="{FF2B5EF4-FFF2-40B4-BE49-F238E27FC236}">
                <a16:creationId xmlns:a16="http://schemas.microsoft.com/office/drawing/2014/main" id="{8ACAE715-2143-30C5-B458-6F2B76FE4793}"/>
              </a:ext>
            </a:extLst>
          </p:cNvPr>
          <p:cNvSpPr txBox="1"/>
          <p:nvPr/>
        </p:nvSpPr>
        <p:spPr>
          <a:xfrm>
            <a:off x="7760368" y="4763963"/>
            <a:ext cx="4138862" cy="1200329"/>
          </a:xfrm>
          <a:prstGeom prst="rect">
            <a:avLst/>
          </a:prstGeom>
          <a:noFill/>
        </p:spPr>
        <p:txBody>
          <a:bodyPr wrap="square" rtlCol="0">
            <a:spAutoFit/>
          </a:bodyPr>
          <a:lstStyle/>
          <a:p>
            <a:r>
              <a:rPr lang="en-US" dirty="0"/>
              <a:t>It shows that the model performs better as we increase the size of the training dataset. But overall, this model was not performing well.</a:t>
            </a:r>
            <a:endParaRPr lang="en-IN" dirty="0"/>
          </a:p>
        </p:txBody>
      </p:sp>
    </p:spTree>
    <p:extLst>
      <p:ext uri="{BB962C8B-B14F-4D97-AF65-F5344CB8AC3E}">
        <p14:creationId xmlns:p14="http://schemas.microsoft.com/office/powerpoint/2010/main" val="408507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F730C08-C97D-EAB7-7092-BD17E43C66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3764" y="215264"/>
            <a:ext cx="5848350" cy="4391025"/>
          </a:xfrm>
          <a:prstGeom prst="rect">
            <a:avLst/>
          </a:prstGeom>
        </p:spPr>
      </p:pic>
      <p:sp>
        <p:nvSpPr>
          <p:cNvPr id="2" name="Title 1">
            <a:extLst>
              <a:ext uri="{FF2B5EF4-FFF2-40B4-BE49-F238E27FC236}">
                <a16:creationId xmlns:a16="http://schemas.microsoft.com/office/drawing/2014/main" id="{2D6A56D9-7A3C-6F8F-388B-A6EC53F77DEB}"/>
              </a:ext>
            </a:extLst>
          </p:cNvPr>
          <p:cNvSpPr>
            <a:spLocks noGrp="1"/>
          </p:cNvSpPr>
          <p:nvPr>
            <p:ph type="title"/>
          </p:nvPr>
        </p:nvSpPr>
        <p:spPr/>
        <p:txBody>
          <a:bodyPr/>
          <a:lstStyle/>
          <a:p>
            <a:r>
              <a:rPr lang="en-US" b="1" dirty="0">
                <a:solidFill>
                  <a:schemeClr val="accent1">
                    <a:lumMod val="75000"/>
                  </a:schemeClr>
                </a:solidFill>
              </a:rPr>
              <a:t>ARMA(3,5) Model</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3C3C4DC6-8908-D53F-6254-C74F04071560}"/>
              </a:ext>
            </a:extLst>
          </p:cNvPr>
          <p:cNvSpPr>
            <a:spLocks noGrp="1"/>
          </p:cNvSpPr>
          <p:nvPr>
            <p:ph idx="1"/>
          </p:nvPr>
        </p:nvSpPr>
        <p:spPr>
          <a:xfrm>
            <a:off x="562839" y="1506087"/>
            <a:ext cx="6123711" cy="1922913"/>
          </a:xfrm>
        </p:spPr>
        <p:txBody>
          <a:bodyPr>
            <a:normAutofit fontScale="40000" lnSpcReduction="20000"/>
          </a:bodyPr>
          <a:lstStyle/>
          <a:p>
            <a:endParaRPr lang="en-US" dirty="0"/>
          </a:p>
          <a:p>
            <a:pPr marL="0" indent="0">
              <a:buNone/>
            </a:pPr>
            <a:r>
              <a:rPr lang="en-US" sz="4800" dirty="0"/>
              <a:t>Model fitting :</a:t>
            </a:r>
          </a:p>
          <a:p>
            <a:pPr lvl="1"/>
            <a:r>
              <a:rPr lang="en-US" sz="4800" dirty="0"/>
              <a:t>The order of the ARMA model (3,5) was selected using a grid search with the smallest AIC value.</a:t>
            </a:r>
          </a:p>
          <a:p>
            <a:pPr lvl="1"/>
            <a:r>
              <a:rPr lang="en-US" sz="4800" dirty="0"/>
              <a:t>Evaluation of the ARMA(3,5) model on test data showed no significant improvement over the AR(2) model.</a:t>
            </a:r>
          </a:p>
          <a:p>
            <a:pPr marL="0" indent="0">
              <a:buNone/>
            </a:pPr>
            <a:endParaRPr lang="en-US" dirty="0"/>
          </a:p>
        </p:txBody>
      </p:sp>
      <p:graphicFrame>
        <p:nvGraphicFramePr>
          <p:cNvPr id="6" name="Table 6">
            <a:extLst>
              <a:ext uri="{FF2B5EF4-FFF2-40B4-BE49-F238E27FC236}">
                <a16:creationId xmlns:a16="http://schemas.microsoft.com/office/drawing/2014/main" id="{2F87BE8C-D989-BEC8-188A-B5D6C39858FD}"/>
              </a:ext>
            </a:extLst>
          </p:cNvPr>
          <p:cNvGraphicFramePr>
            <a:graphicFrameLocks noGrp="1"/>
          </p:cNvGraphicFramePr>
          <p:nvPr>
            <p:extLst>
              <p:ext uri="{D42A27DB-BD31-4B8C-83A1-F6EECF244321}">
                <p14:modId xmlns:p14="http://schemas.microsoft.com/office/powerpoint/2010/main" val="1785205040"/>
              </p:ext>
            </p:extLst>
          </p:nvPr>
        </p:nvGraphicFramePr>
        <p:xfrm>
          <a:off x="7135090" y="4606289"/>
          <a:ext cx="4426528" cy="2194560"/>
        </p:xfrm>
        <a:graphic>
          <a:graphicData uri="http://schemas.openxmlformats.org/drawingml/2006/table">
            <a:tbl>
              <a:tblPr firstRow="1" bandRow="1">
                <a:tableStyleId>{5C22544A-7EE6-4342-B048-85BDC9FD1C3A}</a:tableStyleId>
              </a:tblPr>
              <a:tblGrid>
                <a:gridCol w="2213264">
                  <a:extLst>
                    <a:ext uri="{9D8B030D-6E8A-4147-A177-3AD203B41FA5}">
                      <a16:colId xmlns:a16="http://schemas.microsoft.com/office/drawing/2014/main" val="3380730693"/>
                    </a:ext>
                  </a:extLst>
                </a:gridCol>
                <a:gridCol w="2213264">
                  <a:extLst>
                    <a:ext uri="{9D8B030D-6E8A-4147-A177-3AD203B41FA5}">
                      <a16:colId xmlns:a16="http://schemas.microsoft.com/office/drawing/2014/main" val="86991598"/>
                    </a:ext>
                  </a:extLst>
                </a:gridCol>
              </a:tblGrid>
              <a:tr h="314593">
                <a:tc>
                  <a:txBody>
                    <a:bodyPr/>
                    <a:lstStyle/>
                    <a:p>
                      <a:r>
                        <a:rPr lang="en-US" dirty="0"/>
                        <a:t>Measures</a:t>
                      </a:r>
                      <a:endParaRPr lang="en-IN" dirty="0"/>
                    </a:p>
                  </a:txBody>
                  <a:tcPr/>
                </a:tc>
                <a:tc>
                  <a:txBody>
                    <a:bodyPr/>
                    <a:lstStyle/>
                    <a:p>
                      <a:r>
                        <a:rPr lang="en-US" dirty="0"/>
                        <a:t>Value</a:t>
                      </a:r>
                      <a:endParaRPr lang="en-IN" dirty="0"/>
                    </a:p>
                  </a:txBody>
                  <a:tcPr/>
                </a:tc>
                <a:extLst>
                  <a:ext uri="{0D108BD9-81ED-4DB2-BD59-A6C34878D82A}">
                    <a16:rowId xmlns:a16="http://schemas.microsoft.com/office/drawing/2014/main" val="1798835227"/>
                  </a:ext>
                </a:extLst>
              </a:tr>
              <a:tr h="314593">
                <a:tc>
                  <a:txBody>
                    <a:bodyPr/>
                    <a:lstStyle/>
                    <a:p>
                      <a:r>
                        <a:rPr lang="en-US" dirty="0"/>
                        <a:t>MSE</a:t>
                      </a:r>
                      <a:endParaRPr lang="en-IN" dirty="0"/>
                    </a:p>
                  </a:txBody>
                  <a:tcPr/>
                </a:tc>
                <a:tc>
                  <a:txBody>
                    <a:bodyPr/>
                    <a:lstStyle/>
                    <a:p>
                      <a:r>
                        <a:rPr lang="en-US" dirty="0"/>
                        <a:t>5.1</a:t>
                      </a:r>
                      <a:endParaRPr lang="en-IN" dirty="0"/>
                    </a:p>
                  </a:txBody>
                  <a:tcPr/>
                </a:tc>
                <a:extLst>
                  <a:ext uri="{0D108BD9-81ED-4DB2-BD59-A6C34878D82A}">
                    <a16:rowId xmlns:a16="http://schemas.microsoft.com/office/drawing/2014/main" val="1162872474"/>
                  </a:ext>
                </a:extLst>
              </a:tr>
              <a:tr h="314593">
                <a:tc>
                  <a:txBody>
                    <a:bodyPr/>
                    <a:lstStyle/>
                    <a:p>
                      <a:r>
                        <a:rPr lang="en-US" dirty="0"/>
                        <a:t>RMSE</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1541859103"/>
                  </a:ext>
                </a:extLst>
              </a:tr>
              <a:tr h="314593">
                <a:tc>
                  <a:txBody>
                    <a:bodyPr/>
                    <a:lstStyle/>
                    <a:p>
                      <a:r>
                        <a:rPr lang="en-US" dirty="0"/>
                        <a:t>R-Squared</a:t>
                      </a:r>
                      <a:endParaRPr lang="en-IN" dirty="0"/>
                    </a:p>
                  </a:txBody>
                  <a:tcPr/>
                </a:tc>
                <a:tc>
                  <a:txBody>
                    <a:bodyPr/>
                    <a:lstStyle/>
                    <a:p>
                      <a:r>
                        <a:rPr lang="en-US" dirty="0"/>
                        <a:t>-0.3</a:t>
                      </a:r>
                      <a:endParaRPr lang="en-IN" dirty="0"/>
                    </a:p>
                  </a:txBody>
                  <a:tcPr/>
                </a:tc>
                <a:extLst>
                  <a:ext uri="{0D108BD9-81ED-4DB2-BD59-A6C34878D82A}">
                    <a16:rowId xmlns:a16="http://schemas.microsoft.com/office/drawing/2014/main" val="2029938048"/>
                  </a:ext>
                </a:extLst>
              </a:tr>
              <a:tr h="314593">
                <a:tc>
                  <a:txBody>
                    <a:bodyPr/>
                    <a:lstStyle/>
                    <a:p>
                      <a:r>
                        <a:rPr lang="en-US" dirty="0"/>
                        <a:t>AIC</a:t>
                      </a:r>
                      <a:endParaRPr lang="en-IN" dirty="0"/>
                    </a:p>
                  </a:txBody>
                  <a:tcPr/>
                </a:tc>
                <a:tc>
                  <a:txBody>
                    <a:bodyPr/>
                    <a:lstStyle/>
                    <a:p>
                      <a:r>
                        <a:rPr lang="en-US" dirty="0"/>
                        <a:t>369.6</a:t>
                      </a:r>
                      <a:endParaRPr lang="en-IN" dirty="0"/>
                    </a:p>
                  </a:txBody>
                  <a:tcPr/>
                </a:tc>
                <a:extLst>
                  <a:ext uri="{0D108BD9-81ED-4DB2-BD59-A6C34878D82A}">
                    <a16:rowId xmlns:a16="http://schemas.microsoft.com/office/drawing/2014/main" val="2878247406"/>
                  </a:ext>
                </a:extLst>
              </a:tr>
              <a:tr h="314593">
                <a:tc>
                  <a:txBody>
                    <a:bodyPr/>
                    <a:lstStyle/>
                    <a:p>
                      <a:r>
                        <a:rPr lang="en-US" dirty="0"/>
                        <a:t>BIC</a:t>
                      </a:r>
                      <a:endParaRPr lang="en-IN" dirty="0"/>
                    </a:p>
                  </a:txBody>
                  <a:tcPr/>
                </a:tc>
                <a:tc>
                  <a:txBody>
                    <a:bodyPr/>
                    <a:lstStyle/>
                    <a:p>
                      <a:r>
                        <a:rPr lang="en-US" dirty="0"/>
                        <a:t>3706.1</a:t>
                      </a:r>
                      <a:endParaRPr lang="en-IN" dirty="0"/>
                    </a:p>
                  </a:txBody>
                  <a:tcPr/>
                </a:tc>
                <a:extLst>
                  <a:ext uri="{0D108BD9-81ED-4DB2-BD59-A6C34878D82A}">
                    <a16:rowId xmlns:a16="http://schemas.microsoft.com/office/drawing/2014/main" val="3592008632"/>
                  </a:ext>
                </a:extLst>
              </a:tr>
            </a:tbl>
          </a:graphicData>
        </a:graphic>
      </p:graphicFrame>
      <p:pic>
        <p:nvPicPr>
          <p:cNvPr id="10" name="Graphic 9">
            <a:extLst>
              <a:ext uri="{FF2B5EF4-FFF2-40B4-BE49-F238E27FC236}">
                <a16:creationId xmlns:a16="http://schemas.microsoft.com/office/drawing/2014/main" id="{0EADF8CC-753E-26AB-A68F-D68478CA81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899" y="3981912"/>
            <a:ext cx="6056167" cy="5443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D075B9-C692-F630-65BE-CE832115F432}"/>
                  </a:ext>
                </a:extLst>
              </p:cNvPr>
              <p:cNvSpPr txBox="1"/>
              <p:nvPr/>
            </p:nvSpPr>
            <p:spPr>
              <a:xfrm>
                <a:off x="562839" y="4932218"/>
                <a:ext cx="6331527" cy="923330"/>
              </a:xfrm>
              <a:prstGeom prst="rect">
                <a:avLst/>
              </a:prstGeom>
              <a:noFill/>
            </p:spPr>
            <p:txBody>
              <a:bodyPr wrap="square" rtlCol="0">
                <a:spAutoFit/>
              </a:bodyPr>
              <a:lstStyle/>
              <a:p>
                <a:pPr algn="l"/>
                <a:r>
                  <a:rPr lang="en-US" dirty="0">
                    <a:effectLst/>
                  </a:rPr>
                  <a:t>Where,</a:t>
                </a:r>
              </a:p>
              <a:p>
                <a:pPr lvl="1">
                  <a:buFont typeface="Arial" panose="020B0604020202020204" pitchFamily="34" charset="0"/>
                  <a:buChar char="•"/>
                </a:pPr>
                <a14:m>
                  <m:oMath xmlns:m="http://schemas.openxmlformats.org/officeDocument/2006/math">
                    <m:sSub>
                      <m:sSubPr>
                        <m:ctrlPr>
                          <a:rPr lang="en-US" i="1" dirty="0" smtClean="0">
                            <a:effectLst/>
                            <a:latin typeface="Cambria Math" panose="02040503050406030204" pitchFamily="18" charset="0"/>
                          </a:rPr>
                        </m:ctrlPr>
                      </m:sSubPr>
                      <m:e>
                        <m:r>
                          <a:rPr lang="en-US" b="0" i="1" dirty="0" smtClean="0">
                            <a:effectLst/>
                            <a:latin typeface="Cambria Math" panose="02040503050406030204" pitchFamily="18" charset="0"/>
                          </a:rPr>
                          <m:t>𝑌</m:t>
                        </m:r>
                      </m:e>
                      <m:sub>
                        <m:r>
                          <a:rPr lang="en-US" b="0" i="1" dirty="0" smtClean="0">
                            <a:effectLst/>
                            <a:latin typeface="Cambria Math" panose="02040503050406030204" pitchFamily="18" charset="0"/>
                          </a:rPr>
                          <m:t>𝑡</m:t>
                        </m:r>
                      </m:sub>
                    </m:sSub>
                    <m:r>
                      <a:rPr lang="en-US" i="1" dirty="0" smtClean="0">
                        <a:effectLst/>
                        <a:latin typeface="Cambria Math" panose="02040503050406030204" pitchFamily="18" charset="0"/>
                      </a:rPr>
                      <m:t> </m:t>
                    </m:r>
                  </m:oMath>
                </a14:m>
                <a:r>
                  <a:rPr lang="en-US" dirty="0">
                    <a:effectLst/>
                  </a:rPr>
                  <a:t>represents the time series value at time t. </a:t>
                </a:r>
              </a:p>
              <a:p>
                <a:pPr lvl="1">
                  <a:buFont typeface="Arial" panose="020B0604020202020204" pitchFamily="34" charset="0"/>
                  <a:buChar char="•"/>
                </a:pPr>
                <a14:m>
                  <m:oMath xmlns:m="http://schemas.openxmlformats.org/officeDocument/2006/math">
                    <m:sSub>
                      <m:sSubPr>
                        <m:ctrlPr>
                          <a:rPr lang="en-US" i="1" smtClean="0">
                            <a:effectLst/>
                            <a:latin typeface="Cambria Math" panose="02040503050406030204" pitchFamily="18" charset="0"/>
                          </a:rPr>
                        </m:ctrlPr>
                      </m:sSubPr>
                      <m:e>
                        <m:r>
                          <m:rPr>
                            <m:nor/>
                          </m:rPr>
                          <a:rPr lang="en-US" dirty="0"/>
                          <m:t>ε</m:t>
                        </m:r>
                      </m:e>
                      <m:sub>
                        <m:r>
                          <a:rPr lang="en-US" b="0" i="1" smtClean="0">
                            <a:effectLst/>
                            <a:latin typeface="Cambria Math" panose="02040503050406030204" pitchFamily="18" charset="0"/>
                          </a:rPr>
                          <m:t>𝑡</m:t>
                        </m:r>
                      </m:sub>
                    </m:sSub>
                  </m:oMath>
                </a14:m>
                <a:r>
                  <a:rPr lang="en-US" dirty="0">
                    <a:effectLst/>
                  </a:rPr>
                  <a:t> represents the residual (prediction error) at time t. </a:t>
                </a:r>
              </a:p>
            </p:txBody>
          </p:sp>
        </mc:Choice>
        <mc:Fallback xmlns="">
          <p:sp>
            <p:nvSpPr>
              <p:cNvPr id="11" name="TextBox 10">
                <a:extLst>
                  <a:ext uri="{FF2B5EF4-FFF2-40B4-BE49-F238E27FC236}">
                    <a16:creationId xmlns:a16="http://schemas.microsoft.com/office/drawing/2014/main" id="{E3D075B9-C692-F630-65BE-CE832115F432}"/>
                  </a:ext>
                </a:extLst>
              </p:cNvPr>
              <p:cNvSpPr txBox="1">
                <a:spLocks noRot="1" noChangeAspect="1" noMove="1" noResize="1" noEditPoints="1" noAdjustHandles="1" noChangeArrowheads="1" noChangeShapeType="1" noTextEdit="1"/>
              </p:cNvSpPr>
              <p:nvPr/>
            </p:nvSpPr>
            <p:spPr>
              <a:xfrm>
                <a:off x="562839" y="4932218"/>
                <a:ext cx="6331527" cy="923330"/>
              </a:xfrm>
              <a:prstGeom prst="rect">
                <a:avLst/>
              </a:prstGeom>
              <a:blipFill>
                <a:blip r:embed="rId6"/>
                <a:stretch>
                  <a:fillRect l="-770" t="-3289" b="-9211"/>
                </a:stretch>
              </a:blipFill>
            </p:spPr>
            <p:txBody>
              <a:bodyPr/>
              <a:lstStyle/>
              <a:p>
                <a:r>
                  <a:rPr lang="en-IN">
                    <a:noFill/>
                  </a:rPr>
                  <a:t> </a:t>
                </a:r>
              </a:p>
            </p:txBody>
          </p:sp>
        </mc:Fallback>
      </mc:AlternateContent>
    </p:spTree>
    <p:extLst>
      <p:ext uri="{BB962C8B-B14F-4D97-AF65-F5344CB8AC3E}">
        <p14:creationId xmlns:p14="http://schemas.microsoft.com/office/powerpoint/2010/main" val="319113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9CF-94EC-4B37-3AF4-765886BE2DC6}"/>
              </a:ext>
            </a:extLst>
          </p:cNvPr>
          <p:cNvSpPr>
            <a:spLocks noGrp="1"/>
          </p:cNvSpPr>
          <p:nvPr>
            <p:ph type="title"/>
          </p:nvPr>
        </p:nvSpPr>
        <p:spPr/>
        <p:txBody>
          <a:bodyPr/>
          <a:lstStyle/>
          <a:p>
            <a:r>
              <a:rPr lang="en-US" b="1" dirty="0">
                <a:solidFill>
                  <a:schemeClr val="accent1">
                    <a:lumMod val="75000"/>
                  </a:schemeClr>
                </a:solidFill>
              </a:rPr>
              <a:t>Decomposition 	</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8E859092-BCEC-741D-5E0F-BA6B0DFFDC6C}"/>
              </a:ext>
            </a:extLst>
          </p:cNvPr>
          <p:cNvSpPr>
            <a:spLocks noGrp="1"/>
          </p:cNvSpPr>
          <p:nvPr>
            <p:ph idx="1"/>
          </p:nvPr>
        </p:nvSpPr>
        <p:spPr>
          <a:xfrm>
            <a:off x="838200" y="1825625"/>
            <a:ext cx="5049982" cy="4173393"/>
          </a:xfrm>
        </p:spPr>
        <p:txBody>
          <a:bodyPr>
            <a:normAutofit/>
          </a:bodyPr>
          <a:lstStyle/>
          <a:p>
            <a:pPr marL="0" indent="0">
              <a:spcBef>
                <a:spcPts val="0"/>
              </a:spcBef>
              <a:buNone/>
            </a:pPr>
            <a:r>
              <a:rPr lang="en-US" sz="2400" dirty="0"/>
              <a:t>So far, we have assumed no trend or seasonality in the data. In that way, we tried to fit different models but could not find a suitable model. So there were trends and seasonality that didn’t fit our models well. So now, using the Decomposition method, we remove trend &amp; Seasonality from the time series</a:t>
            </a:r>
            <a:r>
              <a:rPr lang="en-US" sz="3600" dirty="0"/>
              <a:t>. </a:t>
            </a:r>
            <a:r>
              <a:rPr lang="en-US" sz="2400" dirty="0"/>
              <a:t>Then we fit the model with the remaining residuals.</a:t>
            </a:r>
            <a:endParaRPr lang="en-IN" sz="2400" dirty="0"/>
          </a:p>
        </p:txBody>
      </p:sp>
      <p:pic>
        <p:nvPicPr>
          <p:cNvPr id="5" name="Graphic 4">
            <a:extLst>
              <a:ext uri="{FF2B5EF4-FFF2-40B4-BE49-F238E27FC236}">
                <a16:creationId xmlns:a16="http://schemas.microsoft.com/office/drawing/2014/main" id="{D0F46341-C053-E03C-F09F-9550AA31D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8510" y="1323833"/>
            <a:ext cx="5361276" cy="4482231"/>
          </a:xfrm>
          <a:prstGeom prst="rect">
            <a:avLst/>
          </a:prstGeom>
        </p:spPr>
      </p:pic>
    </p:spTree>
    <p:extLst>
      <p:ext uri="{BB962C8B-B14F-4D97-AF65-F5344CB8AC3E}">
        <p14:creationId xmlns:p14="http://schemas.microsoft.com/office/powerpoint/2010/main" val="61633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C5B8-2454-D685-5279-7BCA28F981EC}"/>
              </a:ext>
            </a:extLst>
          </p:cNvPr>
          <p:cNvSpPr>
            <a:spLocks noGrp="1"/>
          </p:cNvSpPr>
          <p:nvPr>
            <p:ph type="title"/>
          </p:nvPr>
        </p:nvSpPr>
        <p:spPr/>
        <p:txBody>
          <a:bodyPr>
            <a:normAutofit/>
          </a:bodyPr>
          <a:lstStyle/>
          <a:p>
            <a:pPr rtl="0">
              <a:spcBef>
                <a:spcPts val="0"/>
              </a:spcBef>
              <a:spcAft>
                <a:spcPts val="0"/>
              </a:spcAft>
            </a:pPr>
            <a:r>
              <a:rPr lang="en-IN" sz="5400" b="1" i="0" u="none" strike="noStrike" dirty="0">
                <a:solidFill>
                  <a:schemeClr val="accent1">
                    <a:lumMod val="75000"/>
                  </a:schemeClr>
                </a:solidFill>
                <a:effectLst/>
                <a:latin typeface="League Spartan"/>
              </a:rPr>
              <a:t>Introduction</a:t>
            </a:r>
            <a:endParaRPr lang="en-IN" sz="11500" dirty="0">
              <a:solidFill>
                <a:schemeClr val="accent1">
                  <a:lumMod val="75000"/>
                </a:schemeClr>
              </a:solidFill>
            </a:endParaRPr>
          </a:p>
        </p:txBody>
      </p:sp>
      <p:sp>
        <p:nvSpPr>
          <p:cNvPr id="3" name="Content Placeholder 2">
            <a:extLst>
              <a:ext uri="{FF2B5EF4-FFF2-40B4-BE49-F238E27FC236}">
                <a16:creationId xmlns:a16="http://schemas.microsoft.com/office/drawing/2014/main" id="{19DFE260-0BED-98CF-EA4F-E5B02EF3910F}"/>
              </a:ext>
            </a:extLst>
          </p:cNvPr>
          <p:cNvSpPr>
            <a:spLocks noGrp="1"/>
          </p:cNvSpPr>
          <p:nvPr>
            <p:ph idx="1"/>
          </p:nvPr>
        </p:nvSpPr>
        <p:spPr/>
        <p:txBody>
          <a:bodyPr/>
          <a:lstStyle/>
          <a:p>
            <a:pPr marL="0" indent="0">
              <a:lnSpc>
                <a:spcPct val="115000"/>
              </a:lnSpc>
              <a:spcAft>
                <a:spcPts val="1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Recent studies show that most statisticians are busy predicting the future temperature, which is obviously most important for us. But In understanding the nature of the climate, the past temperature is as important as the present or future temperature. In this project, past temperature has played an important role.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2183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A00B8-FE8F-6D16-39C5-9823E2E724C5}"/>
              </a:ext>
            </a:extLst>
          </p:cNvPr>
          <p:cNvSpPr>
            <a:spLocks noGrp="1"/>
          </p:cNvSpPr>
          <p:nvPr>
            <p:ph type="title"/>
          </p:nvPr>
        </p:nvSpPr>
        <p:spPr/>
        <p:txBody>
          <a:bodyPr/>
          <a:lstStyle/>
          <a:p>
            <a:r>
              <a:rPr lang="en-US" b="1" dirty="0">
                <a:solidFill>
                  <a:schemeClr val="accent1">
                    <a:lumMod val="75000"/>
                  </a:schemeClr>
                </a:solidFill>
              </a:rPr>
              <a:t>ACF &amp; PACF Plot</a:t>
            </a:r>
            <a:endParaRPr lang="en-IN" b="1" dirty="0">
              <a:solidFill>
                <a:schemeClr val="accent1">
                  <a:lumMod val="75000"/>
                </a:schemeClr>
              </a:solidFill>
            </a:endParaRPr>
          </a:p>
        </p:txBody>
      </p:sp>
      <p:pic>
        <p:nvPicPr>
          <p:cNvPr id="5" name="Content Placeholder 4">
            <a:extLst>
              <a:ext uri="{FF2B5EF4-FFF2-40B4-BE49-F238E27FC236}">
                <a16:creationId xmlns:a16="http://schemas.microsoft.com/office/drawing/2014/main" id="{9EB81541-9C19-96F3-C8E4-B58E6D31199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9250" y="1191491"/>
            <a:ext cx="8759536" cy="4627418"/>
          </a:xfrm>
        </p:spPr>
      </p:pic>
      <p:sp>
        <p:nvSpPr>
          <p:cNvPr id="6" name="TextBox 5">
            <a:extLst>
              <a:ext uri="{FF2B5EF4-FFF2-40B4-BE49-F238E27FC236}">
                <a16:creationId xmlns:a16="http://schemas.microsoft.com/office/drawing/2014/main" id="{52AD6230-A640-6B1C-6991-B175E8018816}"/>
              </a:ext>
            </a:extLst>
          </p:cNvPr>
          <p:cNvSpPr txBox="1"/>
          <p:nvPr/>
        </p:nvSpPr>
        <p:spPr>
          <a:xfrm>
            <a:off x="727364" y="5818909"/>
            <a:ext cx="11111345" cy="923330"/>
          </a:xfrm>
          <a:prstGeom prst="rect">
            <a:avLst/>
          </a:prstGeom>
          <a:noFill/>
        </p:spPr>
        <p:txBody>
          <a:bodyPr wrap="square" rtlCol="0">
            <a:spAutoFit/>
          </a:bodyPr>
          <a:lstStyle/>
          <a:p>
            <a:r>
              <a:rPr lang="en-US" b="0" i="0" dirty="0">
                <a:effectLst/>
                <a:latin typeface="Open Sans" panose="020B0606030504020204" pitchFamily="34" charset="0"/>
              </a:rPr>
              <a:t>The ACF and PACF plots show that there is a sharp drop after 2 or 3 lags, which suggests fitting AR(2) or AR (3). The residual components are split into train and test data, the training dataset has 8960 rows, and the test dataset has 2240</a:t>
            </a:r>
            <a:r>
              <a:rPr lang="en-US" dirty="0">
                <a:latin typeface="Open Sans" panose="020B0606030504020204" pitchFamily="34" charset="0"/>
              </a:rPr>
              <a:t> rows.</a:t>
            </a:r>
            <a:endParaRPr lang="en-IN" dirty="0"/>
          </a:p>
        </p:txBody>
      </p:sp>
    </p:spTree>
    <p:extLst>
      <p:ext uri="{BB962C8B-B14F-4D97-AF65-F5344CB8AC3E}">
        <p14:creationId xmlns:p14="http://schemas.microsoft.com/office/powerpoint/2010/main" val="654592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222F-F694-89FC-EDEB-366141D33D52}"/>
              </a:ext>
            </a:extLst>
          </p:cNvPr>
          <p:cNvSpPr>
            <a:spLocks noGrp="1"/>
          </p:cNvSpPr>
          <p:nvPr>
            <p:ph type="title"/>
          </p:nvPr>
        </p:nvSpPr>
        <p:spPr/>
        <p:txBody>
          <a:bodyPr/>
          <a:lstStyle/>
          <a:p>
            <a:r>
              <a:rPr lang="en-IN" b="1" dirty="0">
                <a:solidFill>
                  <a:schemeClr val="accent1">
                    <a:lumMod val="75000"/>
                  </a:schemeClr>
                </a:solidFill>
              </a:rPr>
              <a:t>AR(2) model</a:t>
            </a:r>
          </a:p>
        </p:txBody>
      </p:sp>
      <p:pic>
        <p:nvPicPr>
          <p:cNvPr id="9" name="Content Placeholder 8">
            <a:extLst>
              <a:ext uri="{FF2B5EF4-FFF2-40B4-BE49-F238E27FC236}">
                <a16:creationId xmlns:a16="http://schemas.microsoft.com/office/drawing/2014/main" id="{6B516AC2-72D6-17DA-8125-F9CD8463E71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2517" y="4353497"/>
            <a:ext cx="4331619" cy="263235"/>
          </a:xfrm>
        </p:spPr>
      </p:pic>
      <p:pic>
        <p:nvPicPr>
          <p:cNvPr id="15" name="Graphic 14">
            <a:extLst>
              <a:ext uri="{FF2B5EF4-FFF2-40B4-BE49-F238E27FC236}">
                <a16:creationId xmlns:a16="http://schemas.microsoft.com/office/drawing/2014/main" id="{8BB29A43-6382-9B64-27DA-4EF95E1885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4865" y="1011382"/>
            <a:ext cx="5287243" cy="3663029"/>
          </a:xfrm>
          <a:prstGeom prst="rect">
            <a:avLst/>
          </a:prstGeom>
        </p:spPr>
      </p:pic>
      <p:graphicFrame>
        <p:nvGraphicFramePr>
          <p:cNvPr id="16" name="Table 16">
            <a:extLst>
              <a:ext uri="{FF2B5EF4-FFF2-40B4-BE49-F238E27FC236}">
                <a16:creationId xmlns:a16="http://schemas.microsoft.com/office/drawing/2014/main" id="{F44057AA-9C43-2901-31C1-DACCD8C699EA}"/>
              </a:ext>
            </a:extLst>
          </p:cNvPr>
          <p:cNvGraphicFramePr>
            <a:graphicFrameLocks noGrp="1"/>
          </p:cNvGraphicFramePr>
          <p:nvPr>
            <p:extLst>
              <p:ext uri="{D42A27DB-BD31-4B8C-83A1-F6EECF244321}">
                <p14:modId xmlns:p14="http://schemas.microsoft.com/office/powerpoint/2010/main" val="3655223043"/>
              </p:ext>
            </p:extLst>
          </p:nvPr>
        </p:nvGraphicFramePr>
        <p:xfrm>
          <a:off x="8049490" y="4663440"/>
          <a:ext cx="3657600" cy="21945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105571648"/>
                    </a:ext>
                  </a:extLst>
                </a:gridCol>
                <a:gridCol w="1828800">
                  <a:extLst>
                    <a:ext uri="{9D8B030D-6E8A-4147-A177-3AD203B41FA5}">
                      <a16:colId xmlns:a16="http://schemas.microsoft.com/office/drawing/2014/main" val="967440160"/>
                    </a:ext>
                  </a:extLst>
                </a:gridCol>
              </a:tblGrid>
              <a:tr h="0">
                <a:tc>
                  <a:txBody>
                    <a:bodyPr/>
                    <a:lstStyle/>
                    <a:p>
                      <a:r>
                        <a:rPr lang="en-US" dirty="0"/>
                        <a:t>Measure</a:t>
                      </a:r>
                      <a:endParaRPr lang="en-IN" dirty="0"/>
                    </a:p>
                  </a:txBody>
                  <a:tcPr/>
                </a:tc>
                <a:tc>
                  <a:txBody>
                    <a:bodyPr/>
                    <a:lstStyle/>
                    <a:p>
                      <a:r>
                        <a:rPr lang="en-US" dirty="0"/>
                        <a:t>Value</a:t>
                      </a:r>
                      <a:endParaRPr lang="en-IN" dirty="0"/>
                    </a:p>
                  </a:txBody>
                  <a:tcPr/>
                </a:tc>
                <a:extLst>
                  <a:ext uri="{0D108BD9-81ED-4DB2-BD59-A6C34878D82A}">
                    <a16:rowId xmlns:a16="http://schemas.microsoft.com/office/drawing/2014/main" val="2475155304"/>
                  </a:ext>
                </a:extLst>
              </a:tr>
              <a:tr h="319912">
                <a:tc>
                  <a:txBody>
                    <a:bodyPr/>
                    <a:lstStyle/>
                    <a:p>
                      <a:r>
                        <a:rPr lang="en-US" dirty="0"/>
                        <a:t>MSE</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601971613"/>
                  </a:ext>
                </a:extLst>
              </a:tr>
              <a:tr h="319912">
                <a:tc>
                  <a:txBody>
                    <a:bodyPr/>
                    <a:lstStyle/>
                    <a:p>
                      <a:r>
                        <a:rPr lang="en-US" dirty="0"/>
                        <a:t>RMSE</a:t>
                      </a:r>
                      <a:endParaRPr lang="en-IN" dirty="0"/>
                    </a:p>
                  </a:txBody>
                  <a:tcPr/>
                </a:tc>
                <a:tc>
                  <a:txBody>
                    <a:bodyPr/>
                    <a:lstStyle/>
                    <a:p>
                      <a:r>
                        <a:rPr lang="en-US" dirty="0"/>
                        <a:t>0.3</a:t>
                      </a:r>
                      <a:endParaRPr lang="en-IN" dirty="0"/>
                    </a:p>
                  </a:txBody>
                  <a:tcPr/>
                </a:tc>
                <a:extLst>
                  <a:ext uri="{0D108BD9-81ED-4DB2-BD59-A6C34878D82A}">
                    <a16:rowId xmlns:a16="http://schemas.microsoft.com/office/drawing/2014/main" val="1696203483"/>
                  </a:ext>
                </a:extLst>
              </a:tr>
              <a:tr h="319912">
                <a:tc>
                  <a:txBody>
                    <a:bodyPr/>
                    <a:lstStyle/>
                    <a:p>
                      <a:r>
                        <a:rPr lang="en-US" dirty="0"/>
                        <a:t>R-Squared</a:t>
                      </a:r>
                      <a:endParaRPr lang="en-IN" dirty="0"/>
                    </a:p>
                  </a:txBody>
                  <a:tcPr/>
                </a:tc>
                <a:tc>
                  <a:txBody>
                    <a:bodyPr/>
                    <a:lstStyle/>
                    <a:p>
                      <a:r>
                        <a:rPr lang="en-US" dirty="0"/>
                        <a:t>0.004</a:t>
                      </a:r>
                      <a:endParaRPr lang="en-IN" dirty="0"/>
                    </a:p>
                  </a:txBody>
                  <a:tcPr/>
                </a:tc>
                <a:extLst>
                  <a:ext uri="{0D108BD9-81ED-4DB2-BD59-A6C34878D82A}">
                    <a16:rowId xmlns:a16="http://schemas.microsoft.com/office/drawing/2014/main" val="994196568"/>
                  </a:ext>
                </a:extLst>
              </a:tr>
              <a:tr h="319912">
                <a:tc>
                  <a:txBody>
                    <a:bodyPr/>
                    <a:lstStyle/>
                    <a:p>
                      <a:r>
                        <a:rPr lang="en-US" dirty="0"/>
                        <a:t>AIC</a:t>
                      </a:r>
                      <a:endParaRPr lang="en-IN" dirty="0"/>
                    </a:p>
                  </a:txBody>
                  <a:tcPr/>
                </a:tc>
                <a:tc>
                  <a:txBody>
                    <a:bodyPr/>
                    <a:lstStyle/>
                    <a:p>
                      <a:r>
                        <a:rPr lang="en-US" dirty="0"/>
                        <a:t>-5474.4</a:t>
                      </a:r>
                      <a:endParaRPr lang="en-IN" dirty="0"/>
                    </a:p>
                  </a:txBody>
                  <a:tcPr/>
                </a:tc>
                <a:extLst>
                  <a:ext uri="{0D108BD9-81ED-4DB2-BD59-A6C34878D82A}">
                    <a16:rowId xmlns:a16="http://schemas.microsoft.com/office/drawing/2014/main" val="3542670505"/>
                  </a:ext>
                </a:extLst>
              </a:tr>
              <a:tr h="319912">
                <a:tc>
                  <a:txBody>
                    <a:bodyPr/>
                    <a:lstStyle/>
                    <a:p>
                      <a:r>
                        <a:rPr lang="en-US" dirty="0"/>
                        <a:t>BIC</a:t>
                      </a:r>
                      <a:endParaRPr lang="en-IN" dirty="0"/>
                    </a:p>
                  </a:txBody>
                  <a:tcPr/>
                </a:tc>
                <a:tc>
                  <a:txBody>
                    <a:bodyPr/>
                    <a:lstStyle/>
                    <a:p>
                      <a:r>
                        <a:rPr lang="en-US" dirty="0"/>
                        <a:t>-5462.9</a:t>
                      </a:r>
                      <a:endParaRPr lang="en-IN" dirty="0"/>
                    </a:p>
                  </a:txBody>
                  <a:tcPr/>
                </a:tc>
                <a:extLst>
                  <a:ext uri="{0D108BD9-81ED-4DB2-BD59-A6C34878D82A}">
                    <a16:rowId xmlns:a16="http://schemas.microsoft.com/office/drawing/2014/main" val="3245942532"/>
                  </a:ext>
                </a:extLst>
              </a:tr>
            </a:tbl>
          </a:graphicData>
        </a:graphic>
      </p:graphicFrame>
      <p:sp>
        <p:nvSpPr>
          <p:cNvPr id="17" name="TextBox 16">
            <a:extLst>
              <a:ext uri="{FF2B5EF4-FFF2-40B4-BE49-F238E27FC236}">
                <a16:creationId xmlns:a16="http://schemas.microsoft.com/office/drawing/2014/main" id="{29BB6A54-F46B-C513-7104-1D945064674A}"/>
              </a:ext>
            </a:extLst>
          </p:cNvPr>
          <p:cNvSpPr txBox="1"/>
          <p:nvPr/>
        </p:nvSpPr>
        <p:spPr>
          <a:xfrm>
            <a:off x="720436" y="2214320"/>
            <a:ext cx="6262768" cy="1477328"/>
          </a:xfrm>
          <a:prstGeom prst="rect">
            <a:avLst/>
          </a:prstGeom>
          <a:noFill/>
        </p:spPr>
        <p:txBody>
          <a:bodyPr wrap="square" rtlCol="0">
            <a:spAutoFit/>
          </a:bodyPr>
          <a:lstStyle/>
          <a:p>
            <a:r>
              <a:rPr lang="en-US" dirty="0"/>
              <a:t>According to the PACF plot, the AR model is fitted with order p= 2 </a:t>
            </a:r>
          </a:p>
          <a:p>
            <a:r>
              <a:rPr lang="en-US" dirty="0"/>
              <a:t>Here the goodness of fit between this and the previous one is nearly the same. There are no such differences from the previous one. So we have not tried any other model on this since there is no such difference in the outcomes.</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41CF19-14BE-0288-0CE0-DF32EAF1F4C2}"/>
                  </a:ext>
                </a:extLst>
              </p:cNvPr>
              <p:cNvSpPr txBox="1"/>
              <p:nvPr/>
            </p:nvSpPr>
            <p:spPr>
              <a:xfrm>
                <a:off x="942109" y="5278582"/>
                <a:ext cx="4927311" cy="923330"/>
              </a:xfrm>
              <a:prstGeom prst="rect">
                <a:avLst/>
              </a:prstGeom>
              <a:noFill/>
            </p:spPr>
            <p:txBody>
              <a:bodyPr wrap="none" rtlCol="0">
                <a:spAutoFit/>
              </a:bodyPr>
              <a:lstStyle/>
              <a:p>
                <a:pPr algn="l"/>
                <a:r>
                  <a:rPr lang="en-US" dirty="0">
                    <a:effectLst/>
                  </a:rPr>
                  <a:t>Where,</a:t>
                </a:r>
              </a:p>
              <a:p>
                <a:pPr lvl="1">
                  <a:buFont typeface="Arial" panose="020B0604020202020204" pitchFamily="34" charset="0"/>
                  <a:buChar char="•"/>
                </a:pPr>
                <a14:m>
                  <m:oMath xmlns:m="http://schemas.openxmlformats.org/officeDocument/2006/math">
                    <m:sSub>
                      <m:sSubPr>
                        <m:ctrlPr>
                          <a:rPr lang="en-US" i="1" dirty="0" smtClean="0">
                            <a:effectLst/>
                            <a:latin typeface="Cambria Math" panose="02040503050406030204" pitchFamily="18" charset="0"/>
                          </a:rPr>
                        </m:ctrlPr>
                      </m:sSubPr>
                      <m:e>
                        <m:r>
                          <a:rPr lang="en-US" b="0" i="1" dirty="0" smtClean="0">
                            <a:effectLst/>
                            <a:latin typeface="Cambria Math" panose="02040503050406030204" pitchFamily="18" charset="0"/>
                          </a:rPr>
                          <m:t>𝑌</m:t>
                        </m:r>
                      </m:e>
                      <m:sub>
                        <m:r>
                          <a:rPr lang="en-US" b="0" i="1" dirty="0" smtClean="0">
                            <a:effectLst/>
                            <a:latin typeface="Cambria Math" panose="02040503050406030204" pitchFamily="18" charset="0"/>
                          </a:rPr>
                          <m:t>𝑡</m:t>
                        </m:r>
                      </m:sub>
                    </m:sSub>
                    <m:r>
                      <a:rPr lang="en-US" i="1" dirty="0" smtClean="0">
                        <a:effectLst/>
                        <a:latin typeface="Cambria Math" panose="02040503050406030204" pitchFamily="18" charset="0"/>
                      </a:rPr>
                      <m:t> </m:t>
                    </m:r>
                  </m:oMath>
                </a14:m>
                <a:r>
                  <a:rPr lang="en-US" dirty="0">
                    <a:effectLst/>
                  </a:rPr>
                  <a:t>represents the time series value at time t. </a:t>
                </a:r>
              </a:p>
              <a:p>
                <a:endParaRPr lang="en-IN" dirty="0"/>
              </a:p>
            </p:txBody>
          </p:sp>
        </mc:Choice>
        <mc:Fallback xmlns="">
          <p:sp>
            <p:nvSpPr>
              <p:cNvPr id="3" name="TextBox 2">
                <a:extLst>
                  <a:ext uri="{FF2B5EF4-FFF2-40B4-BE49-F238E27FC236}">
                    <a16:creationId xmlns:a16="http://schemas.microsoft.com/office/drawing/2014/main" id="{E241CF19-14BE-0288-0CE0-DF32EAF1F4C2}"/>
                  </a:ext>
                </a:extLst>
              </p:cNvPr>
              <p:cNvSpPr txBox="1">
                <a:spLocks noRot="1" noChangeAspect="1" noMove="1" noResize="1" noEditPoints="1" noAdjustHandles="1" noChangeArrowheads="1" noChangeShapeType="1" noTextEdit="1"/>
              </p:cNvSpPr>
              <p:nvPr/>
            </p:nvSpPr>
            <p:spPr>
              <a:xfrm>
                <a:off x="942109" y="5278582"/>
                <a:ext cx="4927311" cy="923330"/>
              </a:xfrm>
              <a:prstGeom prst="rect">
                <a:avLst/>
              </a:prstGeom>
              <a:blipFill>
                <a:blip r:embed="rId6"/>
                <a:stretch>
                  <a:fillRect l="-1114" t="-3974"/>
                </a:stretch>
              </a:blipFill>
            </p:spPr>
            <p:txBody>
              <a:bodyPr/>
              <a:lstStyle/>
              <a:p>
                <a:r>
                  <a:rPr lang="en-IN">
                    <a:noFill/>
                  </a:rPr>
                  <a:t> </a:t>
                </a:r>
              </a:p>
            </p:txBody>
          </p:sp>
        </mc:Fallback>
      </mc:AlternateContent>
    </p:spTree>
    <p:extLst>
      <p:ext uri="{BB962C8B-B14F-4D97-AF65-F5344CB8AC3E}">
        <p14:creationId xmlns:p14="http://schemas.microsoft.com/office/powerpoint/2010/main" val="952934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07DD-1C8A-7B1B-37EC-D9A9F87DDDB8}"/>
              </a:ext>
            </a:extLst>
          </p:cNvPr>
          <p:cNvSpPr>
            <a:spLocks noGrp="1"/>
          </p:cNvSpPr>
          <p:nvPr>
            <p:ph type="title"/>
          </p:nvPr>
        </p:nvSpPr>
        <p:spPr>
          <a:xfrm>
            <a:off x="838200" y="337829"/>
            <a:ext cx="10515600" cy="1325563"/>
          </a:xfrm>
        </p:spPr>
        <p:txBody>
          <a:bodyPr/>
          <a:lstStyle/>
          <a:p>
            <a:r>
              <a:rPr lang="en-US" b="1" dirty="0">
                <a:solidFill>
                  <a:schemeClr val="accent1">
                    <a:lumMod val="75000"/>
                  </a:schemeClr>
                </a:solidFill>
              </a:rPr>
              <a:t>Advance techniques</a:t>
            </a:r>
            <a:endParaRPr lang="en-IN" b="1" dirty="0">
              <a:solidFill>
                <a:schemeClr val="accent1">
                  <a:lumMod val="75000"/>
                </a:schemeClr>
              </a:solidFill>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6C503274-D813-18B5-A5F3-004F9FBE452A}"/>
                  </a:ext>
                </a:extLst>
              </p:cNvPr>
              <p:cNvGraphicFramePr>
                <a:graphicFrameLocks noGrp="1"/>
              </p:cNvGraphicFramePr>
              <p:nvPr>
                <p:extLst>
                  <p:ext uri="{D42A27DB-BD31-4B8C-83A1-F6EECF244321}">
                    <p14:modId xmlns:p14="http://schemas.microsoft.com/office/powerpoint/2010/main" val="2891401135"/>
                  </p:ext>
                </p:extLst>
              </p:nvPr>
            </p:nvGraphicFramePr>
            <p:xfrm>
              <a:off x="3744604" y="2734329"/>
              <a:ext cx="4702792" cy="2194560"/>
            </p:xfrm>
            <a:graphic>
              <a:graphicData uri="http://schemas.openxmlformats.org/drawingml/2006/table">
                <a:tbl>
                  <a:tblPr/>
                  <a:tblGrid>
                    <a:gridCol w="1175698">
                      <a:extLst>
                        <a:ext uri="{9D8B030D-6E8A-4147-A177-3AD203B41FA5}">
                          <a16:colId xmlns:a16="http://schemas.microsoft.com/office/drawing/2014/main" val="1012903725"/>
                        </a:ext>
                      </a:extLst>
                    </a:gridCol>
                    <a:gridCol w="1175698">
                      <a:extLst>
                        <a:ext uri="{9D8B030D-6E8A-4147-A177-3AD203B41FA5}">
                          <a16:colId xmlns:a16="http://schemas.microsoft.com/office/drawing/2014/main" val="1762741898"/>
                        </a:ext>
                      </a:extLst>
                    </a:gridCol>
                    <a:gridCol w="1175698">
                      <a:extLst>
                        <a:ext uri="{9D8B030D-6E8A-4147-A177-3AD203B41FA5}">
                          <a16:colId xmlns:a16="http://schemas.microsoft.com/office/drawing/2014/main" val="2776470609"/>
                        </a:ext>
                      </a:extLst>
                    </a:gridCol>
                    <a:gridCol w="1175698">
                      <a:extLst>
                        <a:ext uri="{9D8B030D-6E8A-4147-A177-3AD203B41FA5}">
                          <a16:colId xmlns:a16="http://schemas.microsoft.com/office/drawing/2014/main" val="2826283297"/>
                        </a:ext>
                      </a:extLst>
                    </a:gridCol>
                  </a:tblGrid>
                  <a:tr h="0">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solidFill>
                                          <a:schemeClr val="accent1">
                                            <a:lumMod val="75000"/>
                                          </a:schemeClr>
                                        </a:solidFill>
                                        <a:effectLst/>
                                        <a:latin typeface="Cambria Math" panose="02040503050406030204" pitchFamily="18" charset="0"/>
                                      </a:rPr>
                                    </m:ctrlPr>
                                  </m:sSubPr>
                                  <m:e>
                                    <m:r>
                                      <a:rPr lang="en-US" b="0" i="1" smtClean="0">
                                        <a:solidFill>
                                          <a:schemeClr val="accent1">
                                            <a:lumMod val="75000"/>
                                          </a:schemeClr>
                                        </a:solidFill>
                                        <a:effectLst/>
                                        <a:latin typeface="Cambria Math" panose="02040503050406030204" pitchFamily="18" charset="0"/>
                                      </a:rPr>
                                      <m:t>𝑋</m:t>
                                    </m:r>
                                  </m:e>
                                  <m:sub>
                                    <m:r>
                                      <a:rPr lang="en-US" b="0" i="1" smtClean="0">
                                        <a:solidFill>
                                          <a:schemeClr val="accent1">
                                            <a:lumMod val="75000"/>
                                          </a:schemeClr>
                                        </a:solidFill>
                                        <a:effectLst/>
                                        <a:latin typeface="Cambria Math" panose="02040503050406030204" pitchFamily="18" charset="0"/>
                                      </a:rPr>
                                      <m:t>𝑡</m:t>
                                    </m:r>
                                    <m:r>
                                      <a:rPr lang="en-US" b="0" i="1" smtClean="0">
                                        <a:solidFill>
                                          <a:schemeClr val="accent1">
                                            <a:lumMod val="75000"/>
                                          </a:schemeClr>
                                        </a:solidFill>
                                        <a:effectLst/>
                                        <a:latin typeface="Cambria Math" panose="02040503050406030204" pitchFamily="18" charset="0"/>
                                      </a:rPr>
                                      <m:t>+3</m:t>
                                    </m:r>
                                  </m:sub>
                                </m:sSub>
                              </m:oMath>
                            </m:oMathPara>
                          </a14:m>
                          <a:endParaRPr lang="en-IN" dirty="0">
                            <a:solidFill>
                              <a:schemeClr val="accent1">
                                <a:lumMod val="75000"/>
                              </a:schemeClr>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solidFill>
                                          <a:schemeClr val="accent1">
                                            <a:lumMod val="75000"/>
                                          </a:schemeClr>
                                        </a:solidFill>
                                        <a:effectLst/>
                                        <a:latin typeface="Cambria Math" panose="02040503050406030204" pitchFamily="18" charset="0"/>
                                      </a:rPr>
                                    </m:ctrlPr>
                                  </m:sSubPr>
                                  <m:e>
                                    <m:r>
                                      <a:rPr lang="en-US" b="0" i="1" smtClean="0">
                                        <a:solidFill>
                                          <a:schemeClr val="accent1">
                                            <a:lumMod val="75000"/>
                                          </a:schemeClr>
                                        </a:solidFill>
                                        <a:effectLst/>
                                        <a:latin typeface="Cambria Math" panose="02040503050406030204" pitchFamily="18" charset="0"/>
                                      </a:rPr>
                                      <m:t>𝑋</m:t>
                                    </m:r>
                                  </m:e>
                                  <m:sub>
                                    <m:r>
                                      <a:rPr lang="en-US" b="0" i="1" smtClean="0">
                                        <a:solidFill>
                                          <a:schemeClr val="accent1">
                                            <a:lumMod val="75000"/>
                                          </a:schemeClr>
                                        </a:solidFill>
                                        <a:effectLst/>
                                        <a:latin typeface="Cambria Math" panose="02040503050406030204" pitchFamily="18" charset="0"/>
                                      </a:rPr>
                                      <m:t>𝑡</m:t>
                                    </m:r>
                                    <m:r>
                                      <a:rPr lang="en-US" b="0" i="1" smtClean="0">
                                        <a:solidFill>
                                          <a:schemeClr val="accent1">
                                            <a:lumMod val="75000"/>
                                          </a:schemeClr>
                                        </a:solidFill>
                                        <a:effectLst/>
                                        <a:latin typeface="Cambria Math" panose="02040503050406030204" pitchFamily="18" charset="0"/>
                                      </a:rPr>
                                      <m:t>+2</m:t>
                                    </m:r>
                                  </m:sub>
                                </m:sSub>
                              </m:oMath>
                            </m:oMathPara>
                          </a14:m>
                          <a:endParaRPr lang="en-IN" dirty="0">
                            <a:solidFill>
                              <a:schemeClr val="accent1">
                                <a:lumMod val="75000"/>
                              </a:schemeClr>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solidFill>
                                          <a:schemeClr val="accent1">
                                            <a:lumMod val="75000"/>
                                          </a:schemeClr>
                                        </a:solidFill>
                                        <a:effectLst/>
                                        <a:latin typeface="Cambria Math" panose="02040503050406030204" pitchFamily="18" charset="0"/>
                                      </a:rPr>
                                    </m:ctrlPr>
                                  </m:sSubPr>
                                  <m:e>
                                    <m:r>
                                      <a:rPr lang="en-US" b="0" i="1" smtClean="0">
                                        <a:solidFill>
                                          <a:schemeClr val="accent1">
                                            <a:lumMod val="75000"/>
                                          </a:schemeClr>
                                        </a:solidFill>
                                        <a:effectLst/>
                                        <a:latin typeface="Cambria Math" panose="02040503050406030204" pitchFamily="18" charset="0"/>
                                      </a:rPr>
                                      <m:t>𝑋</m:t>
                                    </m:r>
                                  </m:e>
                                  <m:sub>
                                    <m:r>
                                      <a:rPr lang="en-US" b="0" i="1" smtClean="0">
                                        <a:solidFill>
                                          <a:schemeClr val="accent1">
                                            <a:lumMod val="75000"/>
                                          </a:schemeClr>
                                        </a:solidFill>
                                        <a:effectLst/>
                                        <a:latin typeface="Cambria Math" panose="02040503050406030204" pitchFamily="18" charset="0"/>
                                      </a:rPr>
                                      <m:t>𝑡</m:t>
                                    </m:r>
                                    <m:r>
                                      <a:rPr lang="en-US" b="0" i="1" smtClean="0">
                                        <a:solidFill>
                                          <a:schemeClr val="accent1">
                                            <a:lumMod val="75000"/>
                                          </a:schemeClr>
                                        </a:solidFill>
                                        <a:effectLst/>
                                        <a:latin typeface="Cambria Math" panose="02040503050406030204" pitchFamily="18" charset="0"/>
                                      </a:rPr>
                                      <m:t>+1</m:t>
                                    </m:r>
                                  </m:sub>
                                </m:sSub>
                              </m:oMath>
                            </m:oMathPara>
                          </a14:m>
                          <a:endParaRPr lang="en-IN" dirty="0">
                            <a:solidFill>
                              <a:schemeClr val="accent1">
                                <a:lumMod val="75000"/>
                              </a:schemeClr>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solidFill>
                                          <a:schemeClr val="accent1">
                                            <a:lumMod val="75000"/>
                                          </a:schemeClr>
                                        </a:solidFill>
                                        <a:effectLst/>
                                        <a:latin typeface="Cambria Math" panose="02040503050406030204" pitchFamily="18" charset="0"/>
                                      </a:rPr>
                                    </m:ctrlPr>
                                  </m:sSubPr>
                                  <m:e>
                                    <m:r>
                                      <a:rPr lang="en-US" b="0" i="1" smtClean="0">
                                        <a:solidFill>
                                          <a:schemeClr val="accent1">
                                            <a:lumMod val="75000"/>
                                          </a:schemeClr>
                                        </a:solidFill>
                                        <a:effectLst/>
                                        <a:latin typeface="Cambria Math" panose="02040503050406030204" pitchFamily="18" charset="0"/>
                                      </a:rPr>
                                      <m:t>𝑋</m:t>
                                    </m:r>
                                  </m:e>
                                  <m:sub>
                                    <m:r>
                                      <a:rPr lang="en-US" b="0" i="1" smtClean="0">
                                        <a:solidFill>
                                          <a:schemeClr val="accent1">
                                            <a:lumMod val="75000"/>
                                          </a:schemeClr>
                                        </a:solidFill>
                                        <a:effectLst/>
                                        <a:latin typeface="Cambria Math" panose="02040503050406030204" pitchFamily="18" charset="0"/>
                                      </a:rPr>
                                      <m:t>𝑡</m:t>
                                    </m:r>
                                  </m:sub>
                                </m:sSub>
                              </m:oMath>
                            </m:oMathPara>
                          </a14:m>
                          <a:endParaRPr lang="en-IN" dirty="0">
                            <a:solidFill>
                              <a:schemeClr val="accent1">
                                <a:lumMod val="75000"/>
                              </a:schemeClr>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46411069"/>
                      </a:ext>
                    </a:extLst>
                  </a:tr>
                  <a:tr h="0">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1</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2</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3833387"/>
                      </a:ext>
                    </a:extLst>
                  </a:tr>
                  <a:tr h="0">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2</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773435"/>
                      </a:ext>
                    </a:extLst>
                  </a:tr>
                  <a:tr h="0">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6</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249454"/>
                      </a:ext>
                    </a:extLst>
                  </a:tr>
                  <a:tr h="0">
                    <a:tc>
                      <a:txBody>
                        <a:bodyPr/>
                        <a:lstStyle/>
                        <a:p>
                          <a:pPr algn="ctr"/>
                          <a:r>
                            <a:rPr lang="en-US" dirty="0">
                              <a:effectLst/>
                            </a:rPr>
                            <a:t>…</a:t>
                          </a:r>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873550"/>
                      </a:ext>
                    </a:extLst>
                  </a:tr>
                  <a:tr h="0">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𝑛</m:t>
                                  </m:r>
                                  <m:r>
                                    <a:rPr lang="en-US" b="0" i="1" smtClean="0">
                                      <a:effectLst/>
                                      <a:latin typeface="Cambria Math" panose="02040503050406030204" pitchFamily="18" charset="0"/>
                                    </a:rPr>
                                    <m:t>−3</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𝑛</m:t>
                                  </m:r>
                                  <m:r>
                                    <a:rPr lang="en-US" b="0" i="1" smtClean="0">
                                      <a:effectLst/>
                                      <a:latin typeface="Cambria Math" panose="02040503050406030204" pitchFamily="18" charset="0"/>
                                    </a:rPr>
                                    <m:t>−2</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𝑛</m:t>
                                  </m:r>
                                  <m:r>
                                    <a:rPr lang="en-US" b="0" i="1" smtClean="0">
                                      <a:effectLst/>
                                      <a:latin typeface="Cambria Math" panose="02040503050406030204" pitchFamily="18" charset="0"/>
                                    </a:rPr>
                                    <m:t>−1</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𝑛</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9746807"/>
                      </a:ext>
                    </a:extLst>
                  </a:tr>
                </a:tbl>
              </a:graphicData>
            </a:graphic>
          </p:graphicFrame>
        </mc:Choice>
        <mc:Fallback xmlns="">
          <p:graphicFrame>
            <p:nvGraphicFramePr>
              <p:cNvPr id="3" name="Table 2">
                <a:extLst>
                  <a:ext uri="{FF2B5EF4-FFF2-40B4-BE49-F238E27FC236}">
                    <a16:creationId xmlns:a16="http://schemas.microsoft.com/office/drawing/2014/main" id="{6C503274-D813-18B5-A5F3-004F9FBE452A}"/>
                  </a:ext>
                </a:extLst>
              </p:cNvPr>
              <p:cNvGraphicFramePr>
                <a:graphicFrameLocks noGrp="1"/>
              </p:cNvGraphicFramePr>
              <p:nvPr>
                <p:extLst>
                  <p:ext uri="{D42A27DB-BD31-4B8C-83A1-F6EECF244321}">
                    <p14:modId xmlns:p14="http://schemas.microsoft.com/office/powerpoint/2010/main" val="2891401135"/>
                  </p:ext>
                </p:extLst>
              </p:nvPr>
            </p:nvGraphicFramePr>
            <p:xfrm>
              <a:off x="3744604" y="2734329"/>
              <a:ext cx="4702792" cy="2194560"/>
            </p:xfrm>
            <a:graphic>
              <a:graphicData uri="http://schemas.openxmlformats.org/drawingml/2006/table">
                <a:tbl>
                  <a:tblPr/>
                  <a:tblGrid>
                    <a:gridCol w="1175698">
                      <a:extLst>
                        <a:ext uri="{9D8B030D-6E8A-4147-A177-3AD203B41FA5}">
                          <a16:colId xmlns:a16="http://schemas.microsoft.com/office/drawing/2014/main" val="1012903725"/>
                        </a:ext>
                      </a:extLst>
                    </a:gridCol>
                    <a:gridCol w="1175698">
                      <a:extLst>
                        <a:ext uri="{9D8B030D-6E8A-4147-A177-3AD203B41FA5}">
                          <a16:colId xmlns:a16="http://schemas.microsoft.com/office/drawing/2014/main" val="1762741898"/>
                        </a:ext>
                      </a:extLst>
                    </a:gridCol>
                    <a:gridCol w="1175698">
                      <a:extLst>
                        <a:ext uri="{9D8B030D-6E8A-4147-A177-3AD203B41FA5}">
                          <a16:colId xmlns:a16="http://schemas.microsoft.com/office/drawing/2014/main" val="2776470609"/>
                        </a:ext>
                      </a:extLst>
                    </a:gridCol>
                    <a:gridCol w="1175698">
                      <a:extLst>
                        <a:ext uri="{9D8B030D-6E8A-4147-A177-3AD203B41FA5}">
                          <a16:colId xmlns:a16="http://schemas.microsoft.com/office/drawing/2014/main" val="2826283297"/>
                        </a:ext>
                      </a:extLst>
                    </a:gridCol>
                  </a:tblGrid>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1667" r="-301036" b="-5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1667" r="-201036" b="-5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1667" r="-101036" b="-5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1667" r="-1036" b="-505000"/>
                          </a:stretch>
                        </a:blipFill>
                      </a:tcPr>
                    </a:tc>
                    <a:extLst>
                      <a:ext uri="{0D108BD9-81ED-4DB2-BD59-A6C34878D82A}">
                        <a16:rowId xmlns:a16="http://schemas.microsoft.com/office/drawing/2014/main" val="1446411069"/>
                      </a:ext>
                    </a:extLst>
                  </a:tr>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101667" r="-301036" b="-4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101667" r="-201036" b="-4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101667" r="-101036" b="-4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101667" r="-1036" b="-405000"/>
                          </a:stretch>
                        </a:blipFill>
                      </a:tcPr>
                    </a:tc>
                    <a:extLst>
                      <a:ext uri="{0D108BD9-81ED-4DB2-BD59-A6C34878D82A}">
                        <a16:rowId xmlns:a16="http://schemas.microsoft.com/office/drawing/2014/main" val="4093833387"/>
                      </a:ext>
                    </a:extLst>
                  </a:tr>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198361" r="-301036" b="-298361"/>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198361" r="-201036" b="-298361"/>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198361" r="-101036" b="-298361"/>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198361" r="-1036" b="-298361"/>
                          </a:stretch>
                        </a:blipFill>
                      </a:tcPr>
                    </a:tc>
                    <a:extLst>
                      <a:ext uri="{0D108BD9-81ED-4DB2-BD59-A6C34878D82A}">
                        <a16:rowId xmlns:a16="http://schemas.microsoft.com/office/drawing/2014/main" val="2920773435"/>
                      </a:ext>
                    </a:extLst>
                  </a:tr>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303333" r="-301036" b="-20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303333" r="-201036" b="-20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303333" r="-101036" b="-20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303333" r="-1036" b="-203333"/>
                          </a:stretch>
                        </a:blipFill>
                      </a:tcPr>
                    </a:tc>
                    <a:extLst>
                      <a:ext uri="{0D108BD9-81ED-4DB2-BD59-A6C34878D82A}">
                        <a16:rowId xmlns:a16="http://schemas.microsoft.com/office/drawing/2014/main" val="3927249454"/>
                      </a:ext>
                    </a:extLst>
                  </a:tr>
                  <a:tr h="365760">
                    <a:tc>
                      <a:txBody>
                        <a:bodyPr/>
                        <a:lstStyle/>
                        <a:p>
                          <a:pPr algn="ctr"/>
                          <a:r>
                            <a:rPr lang="en-US" dirty="0">
                              <a:effectLst/>
                            </a:rPr>
                            <a:t>…</a:t>
                          </a:r>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873550"/>
                      </a:ext>
                    </a:extLst>
                  </a:tr>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503333" r="-301036" b="-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503333" r="-201036" b="-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503333" r="-101036" b="-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503333" r="-1036" b="-3333"/>
                          </a:stretch>
                        </a:blipFill>
                      </a:tcPr>
                    </a:tc>
                    <a:extLst>
                      <a:ext uri="{0D108BD9-81ED-4DB2-BD59-A6C34878D82A}">
                        <a16:rowId xmlns:a16="http://schemas.microsoft.com/office/drawing/2014/main" val="609746807"/>
                      </a:ext>
                    </a:extLst>
                  </a:tr>
                </a:tbl>
              </a:graphicData>
            </a:graphic>
          </p:graphicFrame>
        </mc:Fallback>
      </mc:AlternateContent>
      <p:sp>
        <p:nvSpPr>
          <p:cNvPr id="7" name="TextBox 6">
            <a:extLst>
              <a:ext uri="{FF2B5EF4-FFF2-40B4-BE49-F238E27FC236}">
                <a16:creationId xmlns:a16="http://schemas.microsoft.com/office/drawing/2014/main" id="{3CE41CE1-9878-C35C-0852-3317EDB74B0F}"/>
              </a:ext>
            </a:extLst>
          </p:cNvPr>
          <p:cNvSpPr txBox="1"/>
          <p:nvPr/>
        </p:nvSpPr>
        <p:spPr>
          <a:xfrm>
            <a:off x="982640" y="5194608"/>
            <a:ext cx="10515600" cy="923330"/>
          </a:xfrm>
          <a:prstGeom prst="rect">
            <a:avLst/>
          </a:prstGeom>
          <a:noFill/>
        </p:spPr>
        <p:txBody>
          <a:bodyPr wrap="square" rtlCol="0">
            <a:spAutoFit/>
          </a:bodyPr>
          <a:lstStyle/>
          <a:p>
            <a:r>
              <a:rPr lang="en-US" dirty="0"/>
              <a:t>Now Split 80% of the data as a training dataset; the rest 20% as test data.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the training dataset, a linear regression model was fit, and predictions were made on the test dataset</a:t>
            </a:r>
            <a:r>
              <a:rPr lang="en-US" dirty="0"/>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When compared to the actual value, the predicted values were so close to each other that they almost overlapped.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E4F7C0C-52CA-D78F-2358-02DA541EDEFA}"/>
              </a:ext>
            </a:extLst>
          </p:cNvPr>
          <p:cNvSpPr txBox="1"/>
          <p:nvPr/>
        </p:nvSpPr>
        <p:spPr>
          <a:xfrm>
            <a:off x="982640" y="1545280"/>
            <a:ext cx="9785444" cy="923330"/>
          </a:xfrm>
          <a:prstGeom prst="rect">
            <a:avLst/>
          </a:prstGeom>
          <a:noFill/>
        </p:spPr>
        <p:txBody>
          <a:bodyPr wrap="square" rtlCol="0">
            <a:spAutoFit/>
          </a:bodyPr>
          <a:lstStyle/>
          <a:p>
            <a:r>
              <a:rPr lang="en-US" dirty="0"/>
              <a:t>The previous ACF and PACF plots show that the value at the nth position well correlates with the values at the (n+1)</a:t>
            </a:r>
            <a:r>
              <a:rPr lang="en-US" dirty="0" err="1"/>
              <a:t>th</a:t>
            </a:r>
            <a:r>
              <a:rPr lang="en-US" dirty="0"/>
              <a:t>, (n + 2)</a:t>
            </a:r>
            <a:r>
              <a:rPr lang="en-US" dirty="0" err="1"/>
              <a:t>th</a:t>
            </a:r>
            <a:r>
              <a:rPr lang="en-US" dirty="0"/>
              <a:t>, and (n + 3)</a:t>
            </a:r>
            <a:r>
              <a:rPr lang="en-US" dirty="0" err="1"/>
              <a:t>th</a:t>
            </a:r>
            <a:r>
              <a:rPr lang="en-US" dirty="0"/>
              <a:t> positions. So converted the series into a matrix; if we have series like (x1, x2, x3, x4, ...) it converted into a matrix that looks like</a:t>
            </a:r>
            <a:endParaRPr lang="en-IN" dirty="0"/>
          </a:p>
        </p:txBody>
      </p:sp>
    </p:spTree>
    <p:extLst>
      <p:ext uri="{BB962C8B-B14F-4D97-AF65-F5344CB8AC3E}">
        <p14:creationId xmlns:p14="http://schemas.microsoft.com/office/powerpoint/2010/main" val="54881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5078-4A3E-CCBF-D2F5-B4F9F3601DDA}"/>
              </a:ext>
            </a:extLst>
          </p:cNvPr>
          <p:cNvSpPr>
            <a:spLocks noGrp="1"/>
          </p:cNvSpPr>
          <p:nvPr>
            <p:ph type="title"/>
          </p:nvPr>
        </p:nvSpPr>
        <p:spPr/>
        <p:txBody>
          <a:bodyPr/>
          <a:lstStyle/>
          <a:p>
            <a:r>
              <a:rPr lang="en-US" b="1" dirty="0">
                <a:solidFill>
                  <a:schemeClr val="accent1">
                    <a:lumMod val="75000"/>
                  </a:schemeClr>
                </a:solidFill>
              </a:rPr>
              <a:t>Model Performance</a:t>
            </a:r>
            <a:endParaRPr lang="en-IN" b="1" dirty="0">
              <a:solidFill>
                <a:schemeClr val="accent1">
                  <a:lumMod val="75000"/>
                </a:schemeClr>
              </a:solidFill>
            </a:endParaRP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7C7AD765-F536-B4B9-4304-9A3023305A5B}"/>
                  </a:ext>
                </a:extLst>
              </p:cNvPr>
              <p:cNvGraphicFramePr>
                <a:graphicFrameLocks/>
              </p:cNvGraphicFramePr>
              <p:nvPr>
                <p:extLst>
                  <p:ext uri="{D42A27DB-BD31-4B8C-83A1-F6EECF244321}">
                    <p14:modId xmlns:p14="http://schemas.microsoft.com/office/powerpoint/2010/main" val="2158841828"/>
                  </p:ext>
                </p:extLst>
              </p:nvPr>
            </p:nvGraphicFramePr>
            <p:xfrm>
              <a:off x="2706960" y="2614018"/>
              <a:ext cx="7159390" cy="2926080"/>
            </p:xfrm>
            <a:graphic>
              <a:graphicData uri="http://schemas.openxmlformats.org/drawingml/2006/table">
                <a:tbl>
                  <a:tblPr/>
                  <a:tblGrid>
                    <a:gridCol w="1157613">
                      <a:extLst>
                        <a:ext uri="{9D8B030D-6E8A-4147-A177-3AD203B41FA5}">
                          <a16:colId xmlns:a16="http://schemas.microsoft.com/office/drawing/2014/main" val="1114802334"/>
                        </a:ext>
                      </a:extLst>
                    </a:gridCol>
                    <a:gridCol w="1228849">
                      <a:extLst>
                        <a:ext uri="{9D8B030D-6E8A-4147-A177-3AD203B41FA5}">
                          <a16:colId xmlns:a16="http://schemas.microsoft.com/office/drawing/2014/main" val="1837672556"/>
                        </a:ext>
                      </a:extLst>
                    </a:gridCol>
                    <a:gridCol w="1193232">
                      <a:extLst>
                        <a:ext uri="{9D8B030D-6E8A-4147-A177-3AD203B41FA5}">
                          <a16:colId xmlns:a16="http://schemas.microsoft.com/office/drawing/2014/main" val="2980106991"/>
                        </a:ext>
                      </a:extLst>
                    </a:gridCol>
                    <a:gridCol w="1193232">
                      <a:extLst>
                        <a:ext uri="{9D8B030D-6E8A-4147-A177-3AD203B41FA5}">
                          <a16:colId xmlns:a16="http://schemas.microsoft.com/office/drawing/2014/main" val="1082870258"/>
                        </a:ext>
                      </a:extLst>
                    </a:gridCol>
                    <a:gridCol w="1193232">
                      <a:extLst>
                        <a:ext uri="{9D8B030D-6E8A-4147-A177-3AD203B41FA5}">
                          <a16:colId xmlns:a16="http://schemas.microsoft.com/office/drawing/2014/main" val="1490362422"/>
                        </a:ext>
                      </a:extLst>
                    </a:gridCol>
                    <a:gridCol w="1193232">
                      <a:extLst>
                        <a:ext uri="{9D8B030D-6E8A-4147-A177-3AD203B41FA5}">
                          <a16:colId xmlns:a16="http://schemas.microsoft.com/office/drawing/2014/main" val="3847803370"/>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𝑋</m:t>
                                  </m:r>
                                </m:e>
                                <m:sub>
                                  <m:r>
                                    <a:rPr lang="en-US" b="0" i="1" smtClean="0">
                                      <a:effectLst/>
                                      <a:latin typeface="Cambria Math" panose="02040503050406030204" pitchFamily="18" charset="0"/>
                                    </a:rPr>
                                    <m:t>𝑡</m:t>
                                  </m:r>
                                </m:sub>
                              </m:sSub>
                            </m:oMath>
                          </a14:m>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𝑋</m:t>
                                  </m:r>
                                </m:e>
                                <m:sub>
                                  <m:r>
                                    <a:rPr lang="en-US" b="0" i="1" smtClean="0">
                                      <a:effectLst/>
                                      <a:latin typeface="Cambria Math" panose="02040503050406030204" pitchFamily="18" charset="0"/>
                                    </a:rPr>
                                    <m:t>𝑡</m:t>
                                  </m:r>
                                  <m:r>
                                    <a:rPr lang="en-US" b="0" i="1" smtClean="0">
                                      <a:effectLst/>
                                      <a:latin typeface="Cambria Math" panose="02040503050406030204" pitchFamily="18" charset="0"/>
                                    </a:rPr>
                                    <m:t>+</m:t>
                                  </m:r>
                                  <m:r>
                                    <a:rPr lang="en-US" b="0" i="1" smtClean="0">
                                      <a:effectLst/>
                                      <a:latin typeface="Cambria Math" panose="02040503050406030204" pitchFamily="18" charset="0"/>
                                    </a:rPr>
                                    <m:t>𝑘</m:t>
                                  </m:r>
                                </m:sub>
                              </m:sSub>
                            </m:oMath>
                          </a14:m>
                          <a:endParaRPr lang="en-IN" dirty="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R-Squared</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MSE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RMSE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AIC</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BIC</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5691909"/>
                      </a:ext>
                    </a:extLst>
                  </a:tr>
                  <a:tr h="0">
                    <a:tc>
                      <a:txBody>
                        <a:bodyPr/>
                        <a:lstStyle/>
                        <a:p>
                          <a:pPr algn="l"/>
                          <a:r>
                            <a:rPr lang="en-IN" dirty="0">
                              <a:effectLst/>
                            </a:rPr>
                            <a:t>k = 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0.99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-13444.69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-13433.26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280642"/>
                      </a:ext>
                    </a:extLst>
                  </a:tr>
                  <a:tr h="0">
                    <a:tc>
                      <a:txBody>
                        <a:bodyPr/>
                        <a:lstStyle/>
                        <a:p>
                          <a:pPr algn="l"/>
                          <a:r>
                            <a:rPr lang="en-IN">
                              <a:effectLst/>
                            </a:rPr>
                            <a:t>k = 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0.98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0.23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-6388.43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-6377.01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705200"/>
                      </a:ext>
                    </a:extLst>
                  </a:tr>
                  <a:tr h="0">
                    <a:tc>
                      <a:txBody>
                        <a:bodyPr/>
                        <a:lstStyle/>
                        <a:p>
                          <a:pPr algn="l"/>
                          <a:r>
                            <a:rPr lang="en-IN">
                              <a:effectLst/>
                            </a:rPr>
                            <a:t>k = 10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0.94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0.21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0.46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-3409.75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-3398.32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444203"/>
                      </a:ext>
                    </a:extLst>
                  </a:tr>
                  <a:tr h="0">
                    <a:tc>
                      <a:txBody>
                        <a:bodyPr/>
                        <a:lstStyle/>
                        <a:p>
                          <a:pPr algn="l"/>
                          <a:r>
                            <a:rPr lang="en-IN">
                              <a:effectLst/>
                            </a:rPr>
                            <a:t>k = 15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-1998.6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-1987.17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947580"/>
                      </a:ext>
                    </a:extLst>
                  </a:tr>
                  <a:tr h="0">
                    <a:tc>
                      <a:txBody>
                        <a:bodyPr/>
                        <a:lstStyle/>
                        <a:p>
                          <a:pPr algn="l"/>
                          <a:r>
                            <a:rPr lang="en-IN">
                              <a:effectLst/>
                            </a:rPr>
                            <a:t>k = 20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-766.61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-755.19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100209"/>
                      </a:ext>
                    </a:extLst>
                  </a:tr>
                  <a:tr h="0">
                    <a:tc>
                      <a:txBody>
                        <a:bodyPr/>
                        <a:lstStyle/>
                        <a:p>
                          <a:pPr algn="l"/>
                          <a:r>
                            <a:rPr lang="en-IN">
                              <a:effectLst/>
                            </a:rPr>
                            <a:t>k = 25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0.72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1.02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111.8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123.22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423722"/>
                      </a:ext>
                    </a:extLst>
                  </a:tr>
                  <a:tr h="0">
                    <a:tc>
                      <a:txBody>
                        <a:bodyPr/>
                        <a:lstStyle/>
                        <a:p>
                          <a:pPr algn="l"/>
                          <a:r>
                            <a:rPr lang="en-IN">
                              <a:effectLst/>
                            </a:rPr>
                            <a:t>k = 30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1.18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753.27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764.7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5648690"/>
                      </a:ext>
                    </a:extLst>
                  </a:tr>
                </a:tbl>
              </a:graphicData>
            </a:graphic>
          </p:graphicFrame>
        </mc:Choice>
        <mc:Fallback xmlns="">
          <p:graphicFrame>
            <p:nvGraphicFramePr>
              <p:cNvPr id="4" name="Content Placeholder 3">
                <a:extLst>
                  <a:ext uri="{FF2B5EF4-FFF2-40B4-BE49-F238E27FC236}">
                    <a16:creationId xmlns:a16="http://schemas.microsoft.com/office/drawing/2014/main" id="{7C7AD765-F536-B4B9-4304-9A3023305A5B}"/>
                  </a:ext>
                </a:extLst>
              </p:cNvPr>
              <p:cNvGraphicFramePr>
                <a:graphicFrameLocks/>
              </p:cNvGraphicFramePr>
              <p:nvPr>
                <p:extLst>
                  <p:ext uri="{D42A27DB-BD31-4B8C-83A1-F6EECF244321}">
                    <p14:modId xmlns:p14="http://schemas.microsoft.com/office/powerpoint/2010/main" val="2158841828"/>
                  </p:ext>
                </p:extLst>
              </p:nvPr>
            </p:nvGraphicFramePr>
            <p:xfrm>
              <a:off x="2706960" y="2614018"/>
              <a:ext cx="7159390" cy="2926080"/>
            </p:xfrm>
            <a:graphic>
              <a:graphicData uri="http://schemas.openxmlformats.org/drawingml/2006/table">
                <a:tbl>
                  <a:tblPr/>
                  <a:tblGrid>
                    <a:gridCol w="1157613">
                      <a:extLst>
                        <a:ext uri="{9D8B030D-6E8A-4147-A177-3AD203B41FA5}">
                          <a16:colId xmlns:a16="http://schemas.microsoft.com/office/drawing/2014/main" val="1114802334"/>
                        </a:ext>
                      </a:extLst>
                    </a:gridCol>
                    <a:gridCol w="1228849">
                      <a:extLst>
                        <a:ext uri="{9D8B030D-6E8A-4147-A177-3AD203B41FA5}">
                          <a16:colId xmlns:a16="http://schemas.microsoft.com/office/drawing/2014/main" val="1837672556"/>
                        </a:ext>
                      </a:extLst>
                    </a:gridCol>
                    <a:gridCol w="1193232">
                      <a:extLst>
                        <a:ext uri="{9D8B030D-6E8A-4147-A177-3AD203B41FA5}">
                          <a16:colId xmlns:a16="http://schemas.microsoft.com/office/drawing/2014/main" val="2980106991"/>
                        </a:ext>
                      </a:extLst>
                    </a:gridCol>
                    <a:gridCol w="1193232">
                      <a:extLst>
                        <a:ext uri="{9D8B030D-6E8A-4147-A177-3AD203B41FA5}">
                          <a16:colId xmlns:a16="http://schemas.microsoft.com/office/drawing/2014/main" val="1082870258"/>
                        </a:ext>
                      </a:extLst>
                    </a:gridCol>
                    <a:gridCol w="1193232">
                      <a:extLst>
                        <a:ext uri="{9D8B030D-6E8A-4147-A177-3AD203B41FA5}">
                          <a16:colId xmlns:a16="http://schemas.microsoft.com/office/drawing/2014/main" val="1490362422"/>
                        </a:ext>
                      </a:extLst>
                    </a:gridCol>
                    <a:gridCol w="1193232">
                      <a:extLst>
                        <a:ext uri="{9D8B030D-6E8A-4147-A177-3AD203B41FA5}">
                          <a16:colId xmlns:a16="http://schemas.microsoft.com/office/drawing/2014/main" val="3847803370"/>
                        </a:ext>
                      </a:extLst>
                    </a:gridCol>
                  </a:tblGrid>
                  <a:tr h="365760">
                    <a:tc>
                      <a:txBody>
                        <a:bodyPr/>
                        <a:lstStyle/>
                        <a:p>
                          <a:endParaRPr 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26" t="-11667" r="-519474" b="-728333"/>
                          </a:stretch>
                        </a:blipFill>
                      </a:tcPr>
                    </a:tc>
                    <a:tc>
                      <a:txBody>
                        <a:bodyPr/>
                        <a:lstStyle/>
                        <a:p>
                          <a:pPr algn="l"/>
                          <a:r>
                            <a:rPr lang="en-IN">
                              <a:effectLst/>
                            </a:rPr>
                            <a:t>R-Squared</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MSE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RMSE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AIC</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BIC</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5691909"/>
                      </a:ext>
                    </a:extLst>
                  </a:tr>
                  <a:tr h="365760">
                    <a:tc>
                      <a:txBody>
                        <a:bodyPr/>
                        <a:lstStyle/>
                        <a:p>
                          <a:pPr algn="l"/>
                          <a:r>
                            <a:rPr lang="en-IN" dirty="0">
                              <a:effectLst/>
                            </a:rPr>
                            <a:t>k = 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0.99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-13444.69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-13433.26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280642"/>
                      </a:ext>
                    </a:extLst>
                  </a:tr>
                  <a:tr h="365760">
                    <a:tc>
                      <a:txBody>
                        <a:bodyPr/>
                        <a:lstStyle/>
                        <a:p>
                          <a:pPr algn="l"/>
                          <a:r>
                            <a:rPr lang="en-IN">
                              <a:effectLst/>
                            </a:rPr>
                            <a:t>k = 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0.98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0.23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-6388.43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-6377.01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705200"/>
                      </a:ext>
                    </a:extLst>
                  </a:tr>
                  <a:tr h="365760">
                    <a:tc>
                      <a:txBody>
                        <a:bodyPr/>
                        <a:lstStyle/>
                        <a:p>
                          <a:pPr algn="l"/>
                          <a:r>
                            <a:rPr lang="en-IN">
                              <a:effectLst/>
                            </a:rPr>
                            <a:t>k = 10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0.94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0.21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0.46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-3409.75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-3398.32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444203"/>
                      </a:ext>
                    </a:extLst>
                  </a:tr>
                  <a:tr h="365760">
                    <a:tc>
                      <a:txBody>
                        <a:bodyPr/>
                        <a:lstStyle/>
                        <a:p>
                          <a:pPr algn="l"/>
                          <a:r>
                            <a:rPr lang="en-IN">
                              <a:effectLst/>
                            </a:rPr>
                            <a:t>k = 15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-1998.6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-1987.17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947580"/>
                      </a:ext>
                    </a:extLst>
                  </a:tr>
                  <a:tr h="365760">
                    <a:tc>
                      <a:txBody>
                        <a:bodyPr/>
                        <a:lstStyle/>
                        <a:p>
                          <a:pPr algn="l"/>
                          <a:r>
                            <a:rPr lang="en-IN">
                              <a:effectLst/>
                            </a:rPr>
                            <a:t>k = 20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-766.61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-755.19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100209"/>
                      </a:ext>
                    </a:extLst>
                  </a:tr>
                  <a:tr h="365760">
                    <a:tc>
                      <a:txBody>
                        <a:bodyPr/>
                        <a:lstStyle/>
                        <a:p>
                          <a:pPr algn="l"/>
                          <a:r>
                            <a:rPr lang="en-IN">
                              <a:effectLst/>
                            </a:rPr>
                            <a:t>k = 25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0.72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1.02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111.8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123.22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423722"/>
                      </a:ext>
                    </a:extLst>
                  </a:tr>
                  <a:tr h="365760">
                    <a:tc>
                      <a:txBody>
                        <a:bodyPr/>
                        <a:lstStyle/>
                        <a:p>
                          <a:pPr algn="l"/>
                          <a:r>
                            <a:rPr lang="en-IN">
                              <a:effectLst/>
                            </a:rPr>
                            <a:t>k = 30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1.18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753.27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764.7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5648690"/>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E864B6-C9D5-5071-DAD1-65782B666776}"/>
                  </a:ext>
                </a:extLst>
              </p:cNvPr>
              <p:cNvSpPr txBox="1"/>
              <p:nvPr/>
            </p:nvSpPr>
            <p:spPr>
              <a:xfrm>
                <a:off x="1285164" y="1690688"/>
                <a:ext cx="9621671" cy="923330"/>
              </a:xfrm>
              <a:prstGeom prst="rect">
                <a:avLst/>
              </a:prstGeom>
              <a:noFill/>
            </p:spPr>
            <p:txBody>
              <a:bodyPr wrap="square" rtlCol="0">
                <a:spAutoFit/>
              </a:bodyPr>
              <a:lstStyle/>
              <a:p>
                <a:r>
                  <a:rPr lang="en-US" dirty="0"/>
                  <a:t>In linear model I used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IN" dirty="0"/>
                  <a:t> columns to predict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oMath>
                </a14:m>
                <a:r>
                  <a:rPr lang="en-IN" dirty="0"/>
                  <a:t> column, </a:t>
                </a:r>
                <a:r>
                  <a:rPr lang="en-US" dirty="0"/>
                  <a:t>We are now testing how well our model works for different values of ok k.</a:t>
                </a:r>
                <a:endParaRPr lang="en-IN" dirty="0"/>
              </a:p>
              <a:p>
                <a:endParaRPr lang="en-IN" dirty="0"/>
              </a:p>
            </p:txBody>
          </p:sp>
        </mc:Choice>
        <mc:Fallback xmlns="">
          <p:sp>
            <p:nvSpPr>
              <p:cNvPr id="5" name="TextBox 4">
                <a:extLst>
                  <a:ext uri="{FF2B5EF4-FFF2-40B4-BE49-F238E27FC236}">
                    <a16:creationId xmlns:a16="http://schemas.microsoft.com/office/drawing/2014/main" id="{A3E864B6-C9D5-5071-DAD1-65782B666776}"/>
                  </a:ext>
                </a:extLst>
              </p:cNvPr>
              <p:cNvSpPr txBox="1">
                <a:spLocks noRot="1" noChangeAspect="1" noMove="1" noResize="1" noEditPoints="1" noAdjustHandles="1" noChangeArrowheads="1" noChangeShapeType="1" noTextEdit="1"/>
              </p:cNvSpPr>
              <p:nvPr/>
            </p:nvSpPr>
            <p:spPr>
              <a:xfrm>
                <a:off x="1285164" y="1690688"/>
                <a:ext cx="9621671" cy="923330"/>
              </a:xfrm>
              <a:prstGeom prst="rect">
                <a:avLst/>
              </a:prstGeom>
              <a:blipFill>
                <a:blip r:embed="rId3"/>
                <a:stretch>
                  <a:fillRect l="-570" t="-3289"/>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0622929F-A671-7877-4DFA-B2A6FB3AEECF}"/>
              </a:ext>
            </a:extLst>
          </p:cNvPr>
          <p:cNvSpPr txBox="1"/>
          <p:nvPr/>
        </p:nvSpPr>
        <p:spPr>
          <a:xfrm>
            <a:off x="1475819" y="5749637"/>
            <a:ext cx="9621671" cy="923330"/>
          </a:xfrm>
          <a:prstGeom prst="rect">
            <a:avLst/>
          </a:prstGeom>
          <a:noFill/>
        </p:spPr>
        <p:txBody>
          <a:bodyPr wrap="square" rtlCol="0">
            <a:spAutoFit/>
          </a:bodyPr>
          <a:lstStyle/>
          <a:p>
            <a:r>
              <a:rPr lang="en-US" dirty="0"/>
              <a:t>Obviously, if we increase the value of k, accuracy will decrease. But Here, we can see that even if we gradually increase the value of k, the performance of our model decreases very slowly. Overall our method is performing well.</a:t>
            </a:r>
            <a:endParaRPr lang="en-IN" dirty="0"/>
          </a:p>
        </p:txBody>
      </p:sp>
    </p:spTree>
    <p:extLst>
      <p:ext uri="{BB962C8B-B14F-4D97-AF65-F5344CB8AC3E}">
        <p14:creationId xmlns:p14="http://schemas.microsoft.com/office/powerpoint/2010/main" val="3615764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3B7A7-A9D3-518C-4166-7CBEAD1629A6}"/>
              </a:ext>
            </a:extLst>
          </p:cNvPr>
          <p:cNvSpPr>
            <a:spLocks noGrp="1"/>
          </p:cNvSpPr>
          <p:nvPr>
            <p:ph type="title"/>
          </p:nvPr>
        </p:nvSpPr>
        <p:spPr>
          <a:xfrm>
            <a:off x="838199" y="365125"/>
            <a:ext cx="10666863" cy="1325563"/>
          </a:xfrm>
        </p:spPr>
        <p:txBody>
          <a:bodyPr/>
          <a:lstStyle/>
          <a:p>
            <a:r>
              <a:rPr lang="en-US" dirty="0"/>
              <a:t> </a:t>
            </a:r>
            <a:r>
              <a:rPr lang="en-US" b="1" dirty="0">
                <a:solidFill>
                  <a:schemeClr val="accent1">
                    <a:lumMod val="75000"/>
                  </a:schemeClr>
                </a:solidFill>
              </a:rPr>
              <a:t>Plot </a:t>
            </a:r>
            <a:r>
              <a:rPr lang="en-US" b="1" dirty="0" err="1">
                <a:solidFill>
                  <a:schemeClr val="accent1">
                    <a:lumMod val="75000"/>
                  </a:schemeClr>
                </a:solidFill>
              </a:rPr>
              <a:t>Backcasted</a:t>
            </a:r>
            <a:r>
              <a:rPr lang="en-US" b="1" dirty="0">
                <a:solidFill>
                  <a:schemeClr val="accent1">
                    <a:lumMod val="75000"/>
                  </a:schemeClr>
                </a:solidFill>
              </a:rPr>
              <a:t> Value vs. Actual Temperatures for k = 32</a:t>
            </a:r>
            <a:endParaRPr lang="en-IN" b="1" dirty="0">
              <a:solidFill>
                <a:schemeClr val="accent1">
                  <a:lumMod val="75000"/>
                </a:schemeClr>
              </a:solidFill>
            </a:endParaRP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A642486E-0B2D-EF95-FD76-9E53DAEBF75E}"/>
                  </a:ext>
                </a:extLst>
              </p:cNvPr>
              <p:cNvGraphicFramePr>
                <a:graphicFrameLocks noGrp="1"/>
              </p:cNvGraphicFramePr>
              <p:nvPr>
                <p:ph idx="1"/>
                <p:extLst>
                  <p:ext uri="{D42A27DB-BD31-4B8C-83A1-F6EECF244321}">
                    <p14:modId xmlns:p14="http://schemas.microsoft.com/office/powerpoint/2010/main" val="3028157382"/>
                  </p:ext>
                </p:extLst>
              </p:nvPr>
            </p:nvGraphicFramePr>
            <p:xfrm>
              <a:off x="1144796" y="3017520"/>
              <a:ext cx="4205888" cy="1737360"/>
            </p:xfrm>
            <a:graphic>
              <a:graphicData uri="http://schemas.openxmlformats.org/drawingml/2006/table">
                <a:tbl>
                  <a:tblPr/>
                  <a:tblGrid>
                    <a:gridCol w="1967656">
                      <a:extLst>
                        <a:ext uri="{9D8B030D-6E8A-4147-A177-3AD203B41FA5}">
                          <a16:colId xmlns:a16="http://schemas.microsoft.com/office/drawing/2014/main" val="1072235664"/>
                        </a:ext>
                      </a:extLst>
                    </a:gridCol>
                    <a:gridCol w="2238232">
                      <a:extLst>
                        <a:ext uri="{9D8B030D-6E8A-4147-A177-3AD203B41FA5}">
                          <a16:colId xmlns:a16="http://schemas.microsoft.com/office/drawing/2014/main" val="3772529669"/>
                        </a:ext>
                      </a:extLst>
                    </a:gridCol>
                  </a:tblGrid>
                  <a:tr h="287457">
                    <a:tc>
                      <a:txBody>
                        <a:bodyPr/>
                        <a:lstStyle/>
                        <a:p>
                          <a:pPr algn="ctr"/>
                          <a:endParaRPr lang="en-IN" dirty="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Values</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722192"/>
                      </a:ext>
                    </a:extLst>
                  </a:tr>
                  <a:tr h="287457">
                    <a:tc>
                      <a:txBody>
                        <a:bodyPr/>
                        <a:lstStyle/>
                        <a:p>
                          <a:pPr algn="l"/>
                          <a:r>
                            <a:rPr lang="en-IN">
                              <a:effectLst/>
                            </a:rPr>
                            <a:t>Intercept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-6.22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3987815"/>
                      </a:ext>
                    </a:extLst>
                  </a:tr>
                  <a:tr h="287457">
                    <a:tc>
                      <a:txBody>
                        <a:bodyPr/>
                        <a:lstStyle/>
                        <a:p>
                          <a:pPr algn="l"/>
                          <a:r>
                            <a:rPr lang="en-IN" dirty="0">
                              <a:effectLst/>
                            </a:rPr>
                            <a:t>Coefficient of </a:t>
                          </a:r>
                          <a14:m>
                            <m:oMath xmlns:m="http://schemas.openxmlformats.org/officeDocument/2006/math">
                              <m:sSub>
                                <m:sSubPr>
                                  <m:ctrlPr>
                                    <a:rPr lang="en-IN" sz="1800" i="1" kern="1200" smtClean="0">
                                      <a:solidFill>
                                        <a:schemeClr val="tx1"/>
                                      </a:solidFill>
                                      <a:effectLst/>
                                      <a:latin typeface="Cambria Math" panose="02040503050406030204" pitchFamily="18" charset="0"/>
                                      <a:ea typeface="+mn-ea"/>
                                      <a:cs typeface="+mn-cs"/>
                                    </a:rPr>
                                  </m:ctrlPr>
                                </m:sSubPr>
                                <m:e>
                                  <m:r>
                                    <a:rPr lang="en-US" sz="1800" b="0" i="1" kern="1200">
                                      <a:solidFill>
                                        <a:schemeClr val="tx1"/>
                                      </a:solidFill>
                                      <a:effectLst/>
                                      <a:latin typeface="Cambria Math" panose="02040503050406030204" pitchFamily="18" charset="0"/>
                                      <a:ea typeface="+mn-ea"/>
                                      <a:cs typeface="+mn-cs"/>
                                    </a:rPr>
                                    <m:t>𝑋</m:t>
                                  </m:r>
                                </m:e>
                                <m:sub>
                                  <m:r>
                                    <a:rPr lang="en-US" sz="1800" b="0" i="1" kern="1200">
                                      <a:solidFill>
                                        <a:schemeClr val="tx1"/>
                                      </a:solidFill>
                                      <a:effectLst/>
                                      <a:latin typeface="Cambria Math" panose="02040503050406030204" pitchFamily="18" charset="0"/>
                                      <a:ea typeface="+mn-ea"/>
                                      <a:cs typeface="+mn-cs"/>
                                    </a:rPr>
                                    <m:t>𝑡</m:t>
                                  </m:r>
                                  <m:r>
                                    <a:rPr lang="en-US" sz="1800" b="0" i="1" kern="1200" smtClean="0">
                                      <a:solidFill>
                                        <a:schemeClr val="tx1"/>
                                      </a:solidFill>
                                      <a:effectLst/>
                                      <a:latin typeface="Cambria Math" panose="02040503050406030204" pitchFamily="18" charset="0"/>
                                      <a:ea typeface="+mn-ea"/>
                                      <a:cs typeface="+mn-cs"/>
                                    </a:rPr>
                                    <m:t>+32</m:t>
                                  </m:r>
                                </m:sub>
                              </m:sSub>
                            </m:oMath>
                          </a14:m>
                          <a:endParaRPr lang="en-IN" dirty="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0.79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8711968"/>
                      </a:ext>
                    </a:extLst>
                  </a:tr>
                  <a:tr h="287457">
                    <a:tc>
                      <a:txBody>
                        <a:bodyPr/>
                        <a:lstStyle/>
                        <a:p>
                          <a:pPr algn="l"/>
                          <a:r>
                            <a:rPr lang="en-IN">
                              <a:effectLst/>
                            </a:rPr>
                            <a:t>R-squared</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902650"/>
                      </a:ext>
                    </a:extLst>
                  </a:tr>
                </a:tbl>
              </a:graphicData>
            </a:graphic>
          </p:graphicFrame>
        </mc:Choice>
        <mc:Fallback xmlns="">
          <p:graphicFrame>
            <p:nvGraphicFramePr>
              <p:cNvPr id="4" name="Content Placeholder 3">
                <a:extLst>
                  <a:ext uri="{FF2B5EF4-FFF2-40B4-BE49-F238E27FC236}">
                    <a16:creationId xmlns:a16="http://schemas.microsoft.com/office/drawing/2014/main" id="{A642486E-0B2D-EF95-FD76-9E53DAEBF75E}"/>
                  </a:ext>
                </a:extLst>
              </p:cNvPr>
              <p:cNvGraphicFramePr>
                <a:graphicFrameLocks noGrp="1"/>
              </p:cNvGraphicFramePr>
              <p:nvPr>
                <p:ph idx="1"/>
                <p:extLst>
                  <p:ext uri="{D42A27DB-BD31-4B8C-83A1-F6EECF244321}">
                    <p14:modId xmlns:p14="http://schemas.microsoft.com/office/powerpoint/2010/main" val="3028157382"/>
                  </p:ext>
                </p:extLst>
              </p:nvPr>
            </p:nvGraphicFramePr>
            <p:xfrm>
              <a:off x="1144796" y="3017520"/>
              <a:ext cx="4205888" cy="1737360"/>
            </p:xfrm>
            <a:graphic>
              <a:graphicData uri="http://schemas.openxmlformats.org/drawingml/2006/table">
                <a:tbl>
                  <a:tblPr/>
                  <a:tblGrid>
                    <a:gridCol w="1967656">
                      <a:extLst>
                        <a:ext uri="{9D8B030D-6E8A-4147-A177-3AD203B41FA5}">
                          <a16:colId xmlns:a16="http://schemas.microsoft.com/office/drawing/2014/main" val="1072235664"/>
                        </a:ext>
                      </a:extLst>
                    </a:gridCol>
                    <a:gridCol w="2238232">
                      <a:extLst>
                        <a:ext uri="{9D8B030D-6E8A-4147-A177-3AD203B41FA5}">
                          <a16:colId xmlns:a16="http://schemas.microsoft.com/office/drawing/2014/main" val="3772529669"/>
                        </a:ext>
                      </a:extLst>
                    </a:gridCol>
                  </a:tblGrid>
                  <a:tr h="365760">
                    <a:tc>
                      <a:txBody>
                        <a:bodyPr/>
                        <a:lstStyle/>
                        <a:p>
                          <a:pPr algn="ctr"/>
                          <a:endParaRPr lang="en-IN" dirty="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Values</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722192"/>
                      </a:ext>
                    </a:extLst>
                  </a:tr>
                  <a:tr h="365760">
                    <a:tc>
                      <a:txBody>
                        <a:bodyPr/>
                        <a:lstStyle/>
                        <a:p>
                          <a:pPr algn="l"/>
                          <a:r>
                            <a:rPr lang="en-IN">
                              <a:effectLst/>
                            </a:rPr>
                            <a:t>Intercept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-6.22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3987815"/>
                      </a:ext>
                    </a:extLst>
                  </a:tr>
                  <a:tr h="640080">
                    <a:tc>
                      <a:txBody>
                        <a:bodyPr/>
                        <a:lstStyle/>
                        <a:p>
                          <a:endParaRPr 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t="-119048" r="-114551" b="-72381"/>
                          </a:stretch>
                        </a:blipFill>
                      </a:tcPr>
                    </a:tc>
                    <a:tc>
                      <a:txBody>
                        <a:bodyPr/>
                        <a:lstStyle/>
                        <a:p>
                          <a:pPr algn="l"/>
                          <a:r>
                            <a:rPr lang="en-IN">
                              <a:effectLst/>
                            </a:rPr>
                            <a:t>0.79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8711968"/>
                      </a:ext>
                    </a:extLst>
                  </a:tr>
                  <a:tr h="365760">
                    <a:tc>
                      <a:txBody>
                        <a:bodyPr/>
                        <a:lstStyle/>
                        <a:p>
                          <a:pPr algn="l"/>
                          <a:r>
                            <a:rPr lang="en-IN">
                              <a:effectLst/>
                            </a:rPr>
                            <a:t>R-squared</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902650"/>
                      </a:ext>
                    </a:extLst>
                  </a:tr>
                </a:tbl>
              </a:graphicData>
            </a:graphic>
          </p:graphicFrame>
        </mc:Fallback>
      </mc:AlternateContent>
      <p:pic>
        <p:nvPicPr>
          <p:cNvPr id="9" name="Graphic 8">
            <a:extLst>
              <a:ext uri="{FF2B5EF4-FFF2-40B4-BE49-F238E27FC236}">
                <a16:creationId xmlns:a16="http://schemas.microsoft.com/office/drawing/2014/main" id="{D85ED02A-B7B0-8858-FEAF-F5CA1F58BD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1630" y="1690688"/>
            <a:ext cx="5848350" cy="4391025"/>
          </a:xfrm>
          <a:prstGeom prst="rect">
            <a:avLst/>
          </a:prstGeom>
        </p:spPr>
      </p:pic>
      <p:sp>
        <p:nvSpPr>
          <p:cNvPr id="3" name="TextBox 2">
            <a:extLst>
              <a:ext uri="{FF2B5EF4-FFF2-40B4-BE49-F238E27FC236}">
                <a16:creationId xmlns:a16="http://schemas.microsoft.com/office/drawing/2014/main" id="{3830EFD2-9CE5-4C14-815A-C772468C80DE}"/>
              </a:ext>
            </a:extLst>
          </p:cNvPr>
          <p:cNvSpPr txBox="1"/>
          <p:nvPr/>
        </p:nvSpPr>
        <p:spPr>
          <a:xfrm>
            <a:off x="838199" y="2060812"/>
            <a:ext cx="5010152"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linear model is fitted with k equal to 32. After fitting the linear model, the coefficients are </a:t>
            </a:r>
            <a:endParaRPr lang="en-IN" dirty="0"/>
          </a:p>
        </p:txBody>
      </p:sp>
    </p:spTree>
    <p:extLst>
      <p:ext uri="{BB962C8B-B14F-4D97-AF65-F5344CB8AC3E}">
        <p14:creationId xmlns:p14="http://schemas.microsoft.com/office/powerpoint/2010/main" val="2409604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DA77-BCE8-071E-F2E6-44A4190DE02F}"/>
              </a:ext>
            </a:extLst>
          </p:cNvPr>
          <p:cNvSpPr>
            <a:spLocks noGrp="1"/>
          </p:cNvSpPr>
          <p:nvPr>
            <p:ph type="title"/>
          </p:nvPr>
        </p:nvSpPr>
        <p:spPr/>
        <p:txBody>
          <a:bodyPr/>
          <a:lstStyle/>
          <a:p>
            <a:r>
              <a:rPr lang="en-IN" b="1" dirty="0">
                <a:solidFill>
                  <a:schemeClr val="accent1">
                    <a:lumMod val="75000"/>
                  </a:schemeClr>
                </a:solidFill>
                <a:effectLst/>
              </a:rPr>
              <a:t>Multivariate Analysis</a:t>
            </a:r>
            <a:endParaRPr lang="en-IN" dirty="0"/>
          </a:p>
        </p:txBody>
      </p:sp>
      <p:sp>
        <p:nvSpPr>
          <p:cNvPr id="3" name="Content Placeholder 2">
            <a:extLst>
              <a:ext uri="{FF2B5EF4-FFF2-40B4-BE49-F238E27FC236}">
                <a16:creationId xmlns:a16="http://schemas.microsoft.com/office/drawing/2014/main" id="{C36FDFB2-F64A-311F-58B5-3A1345B1315D}"/>
              </a:ext>
            </a:extLst>
          </p:cNvPr>
          <p:cNvSpPr>
            <a:spLocks noGrp="1"/>
          </p:cNvSpPr>
          <p:nvPr>
            <p:ph idx="1"/>
          </p:nvPr>
        </p:nvSpPr>
        <p:spPr>
          <a:xfrm>
            <a:off x="838200" y="1936394"/>
            <a:ext cx="10271078" cy="2282351"/>
          </a:xfrm>
        </p:spPr>
        <p:txBody>
          <a:bodyPr>
            <a:normAutofit/>
          </a:bodyPr>
          <a:lstStyle/>
          <a:p>
            <a:pPr marL="0" indent="0">
              <a:lnSpc>
                <a:spcPct val="115000"/>
              </a:lnSpc>
              <a:spcAft>
                <a:spcPts val="10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search for long-term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backcasting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univariate analysis, there have been a number of problems that have come up. Reading a lot of research papers has shown that the temperatures of the paleoclimate depend on a lot of different factors. To fix this, researchers have started looking into processes related to temperature to find the right variables. After a thorough search, a number of possible factors have been found: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B8FD433-D59F-A8DC-C1D8-9605DBC6B4A0}"/>
              </a:ext>
            </a:extLst>
          </p:cNvPr>
          <p:cNvSpPr txBox="1"/>
          <p:nvPr/>
        </p:nvSpPr>
        <p:spPr>
          <a:xfrm>
            <a:off x="1091821" y="3780430"/>
            <a:ext cx="10017457" cy="2308324"/>
          </a:xfrm>
          <a:prstGeom prst="rect">
            <a:avLst/>
          </a:prstGeom>
          <a:noFill/>
        </p:spPr>
        <p:txBody>
          <a:bodyPr wrap="square" rtlCol="0">
            <a:spAutoFit/>
          </a:bodyPr>
          <a:lstStyle/>
          <a:p>
            <a:pPr marL="342900" indent="-342900">
              <a:buAutoNum type="arabicPeriod"/>
            </a:pPr>
            <a:r>
              <a:rPr lang="en-US" b="1" dirty="0"/>
              <a:t>CO2 (ppm): </a:t>
            </a:r>
            <a:r>
              <a:rPr lang="en-US" dirty="0"/>
              <a:t>Carbon dioxide levels in the atmosphere significantly contribute to climate change.</a:t>
            </a:r>
          </a:p>
          <a:p>
            <a:pPr marL="342900" indent="-342900">
              <a:buAutoNum type="arabicPeriod"/>
            </a:pPr>
            <a:r>
              <a:rPr lang="en-US" b="1" dirty="0"/>
              <a:t>Volcanic Eruption Temperature (°C): </a:t>
            </a:r>
            <a:r>
              <a:rPr lang="en-US" dirty="0"/>
              <a:t>Temperature anomalies resulting from volcanic eruptions and their impact on climate.</a:t>
            </a:r>
          </a:p>
          <a:p>
            <a:pPr marL="342900" indent="-342900">
              <a:buAutoNum type="arabicPeriod"/>
            </a:pPr>
            <a:r>
              <a:rPr lang="en-US" b="1" dirty="0"/>
              <a:t>Ice Surface Temperature (°C): </a:t>
            </a:r>
            <a:r>
              <a:rPr lang="en-US" dirty="0"/>
              <a:t>Temperature measurements obtained from ice surfaces, providing insights into past climatic conditions.</a:t>
            </a:r>
          </a:p>
          <a:p>
            <a:endParaRPr lang="en-US" dirty="0"/>
          </a:p>
          <a:p>
            <a:r>
              <a:rPr lang="en-US" dirty="0"/>
              <a:t>These variables hold promise for understanding long-term </a:t>
            </a:r>
            <a:r>
              <a:rPr lang="en-US" dirty="0" err="1"/>
              <a:t>backcasting</a:t>
            </a:r>
            <a:r>
              <a:rPr lang="en-US" dirty="0"/>
              <a:t> and its implications for climate research.</a:t>
            </a:r>
            <a:endParaRPr lang="en-IN" dirty="0"/>
          </a:p>
        </p:txBody>
      </p:sp>
    </p:spTree>
    <p:extLst>
      <p:ext uri="{BB962C8B-B14F-4D97-AF65-F5344CB8AC3E}">
        <p14:creationId xmlns:p14="http://schemas.microsoft.com/office/powerpoint/2010/main" val="2075158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4C14-7B55-7A1D-A2F5-B88610FCA046}"/>
              </a:ext>
            </a:extLst>
          </p:cNvPr>
          <p:cNvSpPr>
            <a:spLocks noGrp="1"/>
          </p:cNvSpPr>
          <p:nvPr>
            <p:ph type="title"/>
          </p:nvPr>
        </p:nvSpPr>
        <p:spPr/>
        <p:txBody>
          <a:bodyPr/>
          <a:lstStyle/>
          <a:p>
            <a:r>
              <a:rPr lang="en-US" b="1" dirty="0">
                <a:solidFill>
                  <a:schemeClr val="accent1">
                    <a:lumMod val="75000"/>
                  </a:schemeClr>
                </a:solidFill>
              </a:rPr>
              <a:t>Study and Dataset Overview</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0F00C940-14B4-88EC-FD62-9CD99772C903}"/>
              </a:ext>
            </a:extLst>
          </p:cNvPr>
          <p:cNvSpPr>
            <a:spLocks noGrp="1"/>
          </p:cNvSpPr>
          <p:nvPr>
            <p:ph idx="1"/>
          </p:nvPr>
        </p:nvSpPr>
        <p:spPr>
          <a:xfrm>
            <a:off x="838200" y="1879932"/>
            <a:ext cx="10680510" cy="4612943"/>
          </a:xfrm>
        </p:spPr>
        <p:txBody>
          <a:bodyPr>
            <a:normAutofit fontScale="85000" lnSpcReduction="10000"/>
          </a:bodyPr>
          <a:lstStyle/>
          <a:p>
            <a:r>
              <a:rPr lang="en-US" b="1" dirty="0"/>
              <a:t>Scientific Study: </a:t>
            </a:r>
          </a:p>
          <a:p>
            <a:pPr marL="457200" lvl="1" indent="0">
              <a:buNone/>
            </a:pPr>
            <a:r>
              <a:rPr lang="en-US" dirty="0"/>
              <a:t>The Greenland 11,500-Year Temperature Reconstruction is a comprehensive study conducted by a team of investigators, including </a:t>
            </a:r>
            <a:r>
              <a:rPr lang="en-US" dirty="0" err="1"/>
              <a:t>Kobashi</a:t>
            </a:r>
            <a:r>
              <a:rPr lang="en-US" dirty="0"/>
              <a:t> et al. The dataset provides valuable insights into Greenland's temperature variations over the past 11,500 years.</a:t>
            </a:r>
          </a:p>
          <a:p>
            <a:r>
              <a:rPr lang="en-US" b="1" dirty="0"/>
              <a:t>Key Variables: </a:t>
            </a:r>
          </a:p>
          <a:p>
            <a:pPr marL="457200" lvl="1" indent="0">
              <a:buNone/>
            </a:pPr>
            <a:r>
              <a:rPr lang="en-US" dirty="0"/>
              <a:t>The dataset includes measurements of carbon dioxide (CO2) levels in parts per million, time series of volcanic forcing, and climate model output for Northern Hemisphere temperature. These variables illustrate the impact of CO2 and volcanic activity on climate.</a:t>
            </a:r>
          </a:p>
          <a:p>
            <a:r>
              <a:rPr lang="en-US" b="1" dirty="0"/>
              <a:t>Data Archives: </a:t>
            </a:r>
          </a:p>
          <a:p>
            <a:pPr marL="457200" lvl="1" indent="0">
              <a:buNone/>
            </a:pPr>
            <a:r>
              <a:rPr lang="en-US" dirty="0"/>
              <a:t>Both the study and dataset are stored at the World Data Service for Paleoclimatology in Boulder, Colorado, and the NOAA Paleoclimatology Program at the National Centers for Environmental Information (NCEI).</a:t>
            </a:r>
          </a:p>
          <a:p>
            <a:r>
              <a:rPr lang="en-US" dirty="0"/>
              <a:t>This study and dataset provide valuable information about past climate variations in Greenland, contributing to our understanding of long-term temperature trends.</a:t>
            </a:r>
            <a:endParaRPr lang="en-IN" dirty="0"/>
          </a:p>
        </p:txBody>
      </p:sp>
    </p:spTree>
    <p:extLst>
      <p:ext uri="{BB962C8B-B14F-4D97-AF65-F5344CB8AC3E}">
        <p14:creationId xmlns:p14="http://schemas.microsoft.com/office/powerpoint/2010/main" val="311351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61D7-545A-EA90-01AF-44077D93C8F6}"/>
              </a:ext>
            </a:extLst>
          </p:cNvPr>
          <p:cNvSpPr>
            <a:spLocks noGrp="1"/>
          </p:cNvSpPr>
          <p:nvPr>
            <p:ph type="title"/>
          </p:nvPr>
        </p:nvSpPr>
        <p:spPr/>
        <p:txBody>
          <a:bodyPr/>
          <a:lstStyle/>
          <a:p>
            <a:r>
              <a:rPr lang="en-IN" b="0" i="0" dirty="0">
                <a:solidFill>
                  <a:schemeClr val="accent1">
                    <a:lumMod val="75000"/>
                  </a:schemeClr>
                </a:solidFill>
                <a:effectLst/>
                <a:latin typeface="Söhne"/>
              </a:rPr>
              <a:t>Dataset</a:t>
            </a:r>
            <a:endParaRPr lang="en-IN" dirty="0">
              <a:solidFill>
                <a:schemeClr val="accent1">
                  <a:lumMod val="75000"/>
                </a:schemeClr>
              </a:solidFill>
            </a:endParaRPr>
          </a:p>
        </p:txBody>
      </p:sp>
      <p:pic>
        <p:nvPicPr>
          <p:cNvPr id="5" name="Picture 4">
            <a:extLst>
              <a:ext uri="{FF2B5EF4-FFF2-40B4-BE49-F238E27FC236}">
                <a16:creationId xmlns:a16="http://schemas.microsoft.com/office/drawing/2014/main" id="{2082AEE5-4BF4-4935-DACE-F8DAB68E4F4B}"/>
              </a:ext>
            </a:extLst>
          </p:cNvPr>
          <p:cNvPicPr>
            <a:picLocks noChangeAspect="1"/>
          </p:cNvPicPr>
          <p:nvPr/>
        </p:nvPicPr>
        <p:blipFill>
          <a:blip r:embed="rId2"/>
          <a:stretch>
            <a:fillRect/>
          </a:stretch>
        </p:blipFill>
        <p:spPr>
          <a:xfrm>
            <a:off x="1823695" y="1690688"/>
            <a:ext cx="8687009" cy="1980560"/>
          </a:xfrm>
          <a:prstGeom prst="rect">
            <a:avLst/>
          </a:prstGeom>
        </p:spPr>
      </p:pic>
      <p:sp>
        <p:nvSpPr>
          <p:cNvPr id="7" name="TextBox 6">
            <a:extLst>
              <a:ext uri="{FF2B5EF4-FFF2-40B4-BE49-F238E27FC236}">
                <a16:creationId xmlns:a16="http://schemas.microsoft.com/office/drawing/2014/main" id="{7980F578-7C99-78C4-99B3-5A6FD68C7467}"/>
              </a:ext>
            </a:extLst>
          </p:cNvPr>
          <p:cNvSpPr txBox="1"/>
          <p:nvPr/>
        </p:nvSpPr>
        <p:spPr>
          <a:xfrm>
            <a:off x="1119117" y="4326340"/>
            <a:ext cx="10234683" cy="646331"/>
          </a:xfrm>
          <a:prstGeom prst="rect">
            <a:avLst/>
          </a:prstGeom>
          <a:noFill/>
        </p:spPr>
        <p:txBody>
          <a:bodyPr wrap="square" rtlCol="0">
            <a:spAutoFit/>
          </a:bodyPr>
          <a:lstStyle/>
          <a:p>
            <a:pPr marL="285750" indent="-285750">
              <a:buFont typeface="Arial" panose="020B0604020202020204" pitchFamily="34" charset="0"/>
              <a:buChar char="•"/>
            </a:pPr>
            <a:r>
              <a:rPr lang="en-US" dirty="0"/>
              <a:t>Rows: 11,556: The dataset contains 11,556 rows or observations.</a:t>
            </a:r>
          </a:p>
          <a:p>
            <a:pPr marL="285750" indent="-285750">
              <a:buFont typeface="Arial" panose="020B0604020202020204" pitchFamily="34" charset="0"/>
              <a:buChar char="•"/>
            </a:pPr>
            <a:r>
              <a:rPr lang="en-US" dirty="0"/>
              <a:t>Columns: 4: The dataset has four columns or variables.</a:t>
            </a:r>
          </a:p>
        </p:txBody>
      </p:sp>
    </p:spTree>
    <p:extLst>
      <p:ext uri="{BB962C8B-B14F-4D97-AF65-F5344CB8AC3E}">
        <p14:creationId xmlns:p14="http://schemas.microsoft.com/office/powerpoint/2010/main" val="2491355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5978-182F-50B6-EEDF-D01739454840}"/>
              </a:ext>
            </a:extLst>
          </p:cNvPr>
          <p:cNvSpPr>
            <a:spLocks noGrp="1"/>
          </p:cNvSpPr>
          <p:nvPr>
            <p:ph type="title"/>
          </p:nvPr>
        </p:nvSpPr>
        <p:spPr/>
        <p:txBody>
          <a:bodyPr/>
          <a:lstStyle/>
          <a:p>
            <a:r>
              <a:rPr lang="en-US" b="1" dirty="0">
                <a:solidFill>
                  <a:schemeClr val="accent1">
                    <a:lumMod val="75000"/>
                  </a:schemeClr>
                </a:solidFill>
              </a:rPr>
              <a:t>Summary Measure</a:t>
            </a:r>
            <a:endParaRPr lang="en-IN" b="1" dirty="0">
              <a:solidFill>
                <a:schemeClr val="accent1">
                  <a:lumMod val="75000"/>
                </a:schemeClr>
              </a:solidFill>
            </a:endParaRPr>
          </a:p>
        </p:txBody>
      </p:sp>
      <p:graphicFrame>
        <p:nvGraphicFramePr>
          <p:cNvPr id="4" name="Table 4">
            <a:extLst>
              <a:ext uri="{FF2B5EF4-FFF2-40B4-BE49-F238E27FC236}">
                <a16:creationId xmlns:a16="http://schemas.microsoft.com/office/drawing/2014/main" id="{F911C7FB-803B-CBCA-FE7C-DDE1640C4F2C}"/>
              </a:ext>
            </a:extLst>
          </p:cNvPr>
          <p:cNvGraphicFramePr>
            <a:graphicFrameLocks noGrp="1"/>
          </p:cNvGraphicFramePr>
          <p:nvPr>
            <p:ph idx="1"/>
            <p:extLst>
              <p:ext uri="{D42A27DB-BD31-4B8C-83A1-F6EECF244321}">
                <p14:modId xmlns:p14="http://schemas.microsoft.com/office/powerpoint/2010/main" val="4231324140"/>
              </p:ext>
            </p:extLst>
          </p:nvPr>
        </p:nvGraphicFramePr>
        <p:xfrm>
          <a:off x="2803476" y="1690688"/>
          <a:ext cx="7009265" cy="3383280"/>
        </p:xfrm>
        <a:graphic>
          <a:graphicData uri="http://schemas.openxmlformats.org/drawingml/2006/table">
            <a:tbl>
              <a:tblPr firstRow="1" bandRow="1">
                <a:tableStyleId>{5C22544A-7EE6-4342-B048-85BDC9FD1C3A}</a:tableStyleId>
              </a:tblPr>
              <a:tblGrid>
                <a:gridCol w="1401853">
                  <a:extLst>
                    <a:ext uri="{9D8B030D-6E8A-4147-A177-3AD203B41FA5}">
                      <a16:colId xmlns:a16="http://schemas.microsoft.com/office/drawing/2014/main" val="1569443086"/>
                    </a:ext>
                  </a:extLst>
                </a:gridCol>
                <a:gridCol w="1401853">
                  <a:extLst>
                    <a:ext uri="{9D8B030D-6E8A-4147-A177-3AD203B41FA5}">
                      <a16:colId xmlns:a16="http://schemas.microsoft.com/office/drawing/2014/main" val="104646997"/>
                    </a:ext>
                  </a:extLst>
                </a:gridCol>
                <a:gridCol w="1401853">
                  <a:extLst>
                    <a:ext uri="{9D8B030D-6E8A-4147-A177-3AD203B41FA5}">
                      <a16:colId xmlns:a16="http://schemas.microsoft.com/office/drawing/2014/main" val="3805662635"/>
                    </a:ext>
                  </a:extLst>
                </a:gridCol>
                <a:gridCol w="1401853">
                  <a:extLst>
                    <a:ext uri="{9D8B030D-6E8A-4147-A177-3AD203B41FA5}">
                      <a16:colId xmlns:a16="http://schemas.microsoft.com/office/drawing/2014/main" val="17338185"/>
                    </a:ext>
                  </a:extLst>
                </a:gridCol>
                <a:gridCol w="1401853">
                  <a:extLst>
                    <a:ext uri="{9D8B030D-6E8A-4147-A177-3AD203B41FA5}">
                      <a16:colId xmlns:a16="http://schemas.microsoft.com/office/drawing/2014/main" val="3125946724"/>
                    </a:ext>
                  </a:extLst>
                </a:gridCol>
              </a:tblGrid>
              <a:tr h="699156">
                <a:tc>
                  <a:txBody>
                    <a:bodyPr/>
                    <a:lstStyle/>
                    <a:p>
                      <a:endParaRPr lang="en-IN" dirty="0"/>
                    </a:p>
                  </a:txBody>
                  <a:tcPr/>
                </a:tc>
                <a:tc>
                  <a:txBody>
                    <a:bodyPr/>
                    <a:lstStyle/>
                    <a:p>
                      <a:r>
                        <a:rPr lang="en-IN" dirty="0"/>
                        <a:t>Greenland temperature</a:t>
                      </a:r>
                    </a:p>
                  </a:txBody>
                  <a:tcPr/>
                </a:tc>
                <a:tc>
                  <a:txBody>
                    <a:bodyPr/>
                    <a:lstStyle/>
                    <a:p>
                      <a:r>
                        <a:rPr lang="en-US" b="1" dirty="0"/>
                        <a:t>Volcanic Eruption Temperature (°C)</a:t>
                      </a:r>
                      <a:endParaRPr lang="en-IN" dirty="0"/>
                    </a:p>
                  </a:txBody>
                  <a:tcPr/>
                </a:tc>
                <a:tc>
                  <a:txBody>
                    <a:bodyPr/>
                    <a:lstStyle/>
                    <a:p>
                      <a:r>
                        <a:rPr lang="en-US" b="1" dirty="0"/>
                        <a:t>Ice Surface Temperature (°C)</a:t>
                      </a:r>
                      <a:endParaRPr lang="en-IN" dirty="0"/>
                    </a:p>
                  </a:txBody>
                  <a:tcPr/>
                </a:tc>
                <a:tc>
                  <a:txBody>
                    <a:bodyPr/>
                    <a:lstStyle/>
                    <a:p>
                      <a:r>
                        <a:rPr lang="en-IN" dirty="0"/>
                        <a:t>Co2.ppm.</a:t>
                      </a:r>
                    </a:p>
                  </a:txBody>
                  <a:tcPr/>
                </a:tc>
                <a:extLst>
                  <a:ext uri="{0D108BD9-81ED-4DB2-BD59-A6C34878D82A}">
                    <a16:rowId xmlns:a16="http://schemas.microsoft.com/office/drawing/2014/main" val="4168259199"/>
                  </a:ext>
                </a:extLst>
              </a:tr>
              <a:tr h="291732">
                <a:tc>
                  <a:txBody>
                    <a:bodyPr/>
                    <a:lstStyle/>
                    <a:p>
                      <a:r>
                        <a:rPr lang="en-IN" dirty="0"/>
                        <a:t>Min.</a:t>
                      </a:r>
                    </a:p>
                  </a:txBody>
                  <a:tcPr/>
                </a:tc>
                <a:tc>
                  <a:txBody>
                    <a:bodyPr/>
                    <a:lstStyle/>
                    <a:p>
                      <a:pPr algn="ctr" fontAlgn="b"/>
                      <a:r>
                        <a:rPr lang="en-IN" sz="1800" b="0" i="0" u="none" strike="noStrike" dirty="0">
                          <a:solidFill>
                            <a:srgbClr val="000000"/>
                          </a:solidFill>
                          <a:effectLst/>
                          <a:latin typeface="Calibri" panose="020F0502020204030204" pitchFamily="34" charset="0"/>
                        </a:rPr>
                        <a:t>-39.2</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-1.5</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-0.7</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182</a:t>
                      </a:r>
                    </a:p>
                  </a:txBody>
                  <a:tcPr marL="9525" marR="9525" marT="9525" marB="0" anchor="ctr"/>
                </a:tc>
                <a:extLst>
                  <a:ext uri="{0D108BD9-81ED-4DB2-BD59-A6C34878D82A}">
                    <a16:rowId xmlns:a16="http://schemas.microsoft.com/office/drawing/2014/main" val="1749462133"/>
                  </a:ext>
                </a:extLst>
              </a:tr>
              <a:tr h="338404">
                <a:tc>
                  <a:txBody>
                    <a:bodyPr/>
                    <a:lstStyle/>
                    <a:p>
                      <a:r>
                        <a:rPr lang="en-IN" dirty="0"/>
                        <a:t>1st Qu.</a:t>
                      </a:r>
                    </a:p>
                  </a:txBody>
                  <a:tcPr/>
                </a:tc>
                <a:tc>
                  <a:txBody>
                    <a:bodyPr/>
                    <a:lstStyle/>
                    <a:p>
                      <a:pPr algn="ctr" fontAlgn="b"/>
                      <a:r>
                        <a:rPr lang="en-IN" sz="1800" b="0" i="0" u="none" strike="noStrike" dirty="0">
                          <a:solidFill>
                            <a:srgbClr val="000000"/>
                          </a:solidFill>
                          <a:effectLst/>
                          <a:latin typeface="Calibri" panose="020F0502020204030204" pitchFamily="34" charset="0"/>
                        </a:rPr>
                        <a:t>-31.5</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-0.1</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0</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252.5</a:t>
                      </a:r>
                    </a:p>
                  </a:txBody>
                  <a:tcPr marL="9525" marR="9525" marT="9525" marB="0" anchor="ctr"/>
                </a:tc>
                <a:extLst>
                  <a:ext uri="{0D108BD9-81ED-4DB2-BD59-A6C34878D82A}">
                    <a16:rowId xmlns:a16="http://schemas.microsoft.com/office/drawing/2014/main" val="3081892799"/>
                  </a:ext>
                </a:extLst>
              </a:tr>
              <a:tr h="291732">
                <a:tc>
                  <a:txBody>
                    <a:bodyPr/>
                    <a:lstStyle/>
                    <a:p>
                      <a:r>
                        <a:rPr lang="en-IN" dirty="0"/>
                        <a:t>Median</a:t>
                      </a:r>
                    </a:p>
                  </a:txBody>
                  <a:tcPr/>
                </a:tc>
                <a:tc>
                  <a:txBody>
                    <a:bodyPr/>
                    <a:lstStyle/>
                    <a:p>
                      <a:pPr algn="ctr" fontAlgn="b"/>
                      <a:r>
                        <a:rPr lang="en-IN" sz="1800" b="0" i="0" u="none" strike="noStrike" dirty="0">
                          <a:solidFill>
                            <a:srgbClr val="000000"/>
                          </a:solidFill>
                          <a:effectLst/>
                          <a:latin typeface="Calibri" panose="020F0502020204030204" pitchFamily="34" charset="0"/>
                        </a:rPr>
                        <a:t>-30.7</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258.3</a:t>
                      </a:r>
                    </a:p>
                  </a:txBody>
                  <a:tcPr marL="9525" marR="9525" marT="9525" marB="0" anchor="ctr"/>
                </a:tc>
                <a:extLst>
                  <a:ext uri="{0D108BD9-81ED-4DB2-BD59-A6C34878D82A}">
                    <a16:rowId xmlns:a16="http://schemas.microsoft.com/office/drawing/2014/main" val="2584487694"/>
                  </a:ext>
                </a:extLst>
              </a:tr>
              <a:tr h="291732">
                <a:tc>
                  <a:txBody>
                    <a:bodyPr/>
                    <a:lstStyle/>
                    <a:p>
                      <a:r>
                        <a:rPr lang="en-IN" dirty="0"/>
                        <a:t>Mean </a:t>
                      </a:r>
                    </a:p>
                  </a:txBody>
                  <a:tcPr/>
                </a:tc>
                <a:tc>
                  <a:txBody>
                    <a:bodyPr/>
                    <a:lstStyle/>
                    <a:p>
                      <a:pPr algn="ctr" fontAlgn="b"/>
                      <a:r>
                        <a:rPr lang="en-IN" sz="1800" b="0" i="0" u="none" strike="noStrike" dirty="0">
                          <a:solidFill>
                            <a:srgbClr val="000000"/>
                          </a:solidFill>
                          <a:effectLst/>
                          <a:latin typeface="Calibri" panose="020F0502020204030204" pitchFamily="34" charset="0"/>
                        </a:rPr>
                        <a:t>-30.9</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-0.1</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0</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255.5</a:t>
                      </a:r>
                    </a:p>
                  </a:txBody>
                  <a:tcPr marL="9525" marR="9525" marT="9525" marB="0" anchor="ctr"/>
                </a:tc>
                <a:extLst>
                  <a:ext uri="{0D108BD9-81ED-4DB2-BD59-A6C34878D82A}">
                    <a16:rowId xmlns:a16="http://schemas.microsoft.com/office/drawing/2014/main" val="3178829179"/>
                  </a:ext>
                </a:extLst>
              </a:tr>
              <a:tr h="291732">
                <a:tc>
                  <a:txBody>
                    <a:bodyPr/>
                    <a:lstStyle/>
                    <a:p>
                      <a:r>
                        <a:rPr lang="en-IN" dirty="0"/>
                        <a:t>3rd Qu.</a:t>
                      </a:r>
                    </a:p>
                  </a:txBody>
                  <a:tcPr/>
                </a:tc>
                <a:tc>
                  <a:txBody>
                    <a:bodyPr/>
                    <a:lstStyle/>
                    <a:p>
                      <a:pPr algn="ctr" fontAlgn="b"/>
                      <a:r>
                        <a:rPr lang="en-IN" sz="1800" b="0" i="0" u="none" strike="noStrike" dirty="0">
                          <a:solidFill>
                            <a:srgbClr val="000000"/>
                          </a:solidFill>
                          <a:effectLst/>
                          <a:latin typeface="Calibri" panose="020F0502020204030204" pitchFamily="34" charset="0"/>
                        </a:rPr>
                        <a:t>-29.9</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0.1</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0.1</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264.4</a:t>
                      </a:r>
                    </a:p>
                  </a:txBody>
                  <a:tcPr marL="9525" marR="9525" marT="9525" marB="0" anchor="ctr"/>
                </a:tc>
                <a:extLst>
                  <a:ext uri="{0D108BD9-81ED-4DB2-BD59-A6C34878D82A}">
                    <a16:rowId xmlns:a16="http://schemas.microsoft.com/office/drawing/2014/main" val="952468654"/>
                  </a:ext>
                </a:extLst>
              </a:tr>
              <a:tr h="291732">
                <a:tc>
                  <a:txBody>
                    <a:bodyPr/>
                    <a:lstStyle/>
                    <a:p>
                      <a:r>
                        <a:rPr lang="en-IN" dirty="0"/>
                        <a:t>Max.</a:t>
                      </a:r>
                    </a:p>
                  </a:txBody>
                  <a:tcPr/>
                </a:tc>
                <a:tc>
                  <a:txBody>
                    <a:bodyPr/>
                    <a:lstStyle/>
                    <a:p>
                      <a:pPr algn="ctr" fontAlgn="b"/>
                      <a:r>
                        <a:rPr lang="en-IN" sz="1800" b="0" i="0" u="none" strike="noStrike" dirty="0">
                          <a:solidFill>
                            <a:srgbClr val="000000"/>
                          </a:solidFill>
                          <a:effectLst/>
                          <a:latin typeface="Calibri" panose="020F0502020204030204" pitchFamily="34" charset="0"/>
                        </a:rPr>
                        <a:t>-27</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0.6</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0.7</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298</a:t>
                      </a:r>
                    </a:p>
                  </a:txBody>
                  <a:tcPr marL="9525" marR="9525" marT="9525" marB="0" anchor="ctr"/>
                </a:tc>
                <a:extLst>
                  <a:ext uri="{0D108BD9-81ED-4DB2-BD59-A6C34878D82A}">
                    <a16:rowId xmlns:a16="http://schemas.microsoft.com/office/drawing/2014/main" val="3495854048"/>
                  </a:ext>
                </a:extLst>
              </a:tr>
            </a:tbl>
          </a:graphicData>
        </a:graphic>
      </p:graphicFrame>
      <p:sp>
        <p:nvSpPr>
          <p:cNvPr id="5" name="TextBox 4">
            <a:extLst>
              <a:ext uri="{FF2B5EF4-FFF2-40B4-BE49-F238E27FC236}">
                <a16:creationId xmlns:a16="http://schemas.microsoft.com/office/drawing/2014/main" id="{6F32FCC4-1108-215B-FC84-A5E64EB6E058}"/>
              </a:ext>
            </a:extLst>
          </p:cNvPr>
          <p:cNvSpPr txBox="1"/>
          <p:nvPr/>
        </p:nvSpPr>
        <p:spPr>
          <a:xfrm>
            <a:off x="1124803" y="5292546"/>
            <a:ext cx="10803340" cy="1477328"/>
          </a:xfrm>
          <a:prstGeom prst="rect">
            <a:avLst/>
          </a:prstGeom>
          <a:noFill/>
        </p:spPr>
        <p:txBody>
          <a:bodyPr wrap="square" rtlCol="0">
            <a:spAutoFit/>
          </a:bodyPr>
          <a:lstStyle/>
          <a:p>
            <a:r>
              <a:rPr lang="en-US" dirty="0"/>
              <a:t>These summaries provide a general understanding of temperature, </a:t>
            </a:r>
            <a:r>
              <a:rPr lang="en-US" sz="1800" kern="1200" dirty="0">
                <a:solidFill>
                  <a:srgbClr val="000000"/>
                </a:solidFill>
                <a:effectLst/>
                <a:latin typeface="Calibri" panose="020F0502020204030204" pitchFamily="34" charset="0"/>
                <a:ea typeface="+mn-ea"/>
                <a:cs typeface="+mn-cs"/>
              </a:rPr>
              <a:t>Volcanic Eruption Temperature (°C), Ice Surface Temperature (°C), </a:t>
            </a:r>
            <a:r>
              <a:rPr lang="en-US" dirty="0"/>
              <a:t>and CO2 focus measurements across the dataset. However, additional context and analysis are required for meaningful insights. The summary includes key statistics such as minimum, first quartile, median, mean, third quartile, and maximum. These measures help understand the range, central tendency, and variability of data in each column.</a:t>
            </a:r>
            <a:endParaRPr lang="en-IN" dirty="0"/>
          </a:p>
        </p:txBody>
      </p:sp>
    </p:spTree>
    <p:extLst>
      <p:ext uri="{BB962C8B-B14F-4D97-AF65-F5344CB8AC3E}">
        <p14:creationId xmlns:p14="http://schemas.microsoft.com/office/powerpoint/2010/main" val="164502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12B24D-2B9D-A3DA-7886-4069799DFA9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92727" y="831274"/>
            <a:ext cx="13078691" cy="6345382"/>
          </a:xfrm>
        </p:spPr>
      </p:pic>
      <p:sp>
        <p:nvSpPr>
          <p:cNvPr id="2" name="Title 1">
            <a:extLst>
              <a:ext uri="{FF2B5EF4-FFF2-40B4-BE49-F238E27FC236}">
                <a16:creationId xmlns:a16="http://schemas.microsoft.com/office/drawing/2014/main" id="{97E6678D-0998-F01B-0189-B70C1BCAC5D8}"/>
              </a:ext>
            </a:extLst>
          </p:cNvPr>
          <p:cNvSpPr>
            <a:spLocks noGrp="1"/>
          </p:cNvSpPr>
          <p:nvPr>
            <p:ph type="title"/>
          </p:nvPr>
        </p:nvSpPr>
        <p:spPr/>
        <p:txBody>
          <a:bodyPr/>
          <a:lstStyle/>
          <a:p>
            <a:r>
              <a:rPr lang="en-US" b="1" dirty="0">
                <a:solidFill>
                  <a:schemeClr val="accent1">
                    <a:lumMod val="75000"/>
                  </a:schemeClr>
                </a:solidFill>
              </a:rPr>
              <a:t>Line plot of each variable</a:t>
            </a:r>
            <a:endParaRPr lang="en-IN" b="1" dirty="0">
              <a:solidFill>
                <a:schemeClr val="accent1">
                  <a:lumMod val="75000"/>
                </a:schemeClr>
              </a:solidFill>
            </a:endParaRPr>
          </a:p>
        </p:txBody>
      </p:sp>
    </p:spTree>
    <p:extLst>
      <p:ext uri="{BB962C8B-B14F-4D97-AF65-F5344CB8AC3E}">
        <p14:creationId xmlns:p14="http://schemas.microsoft.com/office/powerpoint/2010/main" val="1808954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FDEA-3E3D-81DB-B443-6C8B76D38D17}"/>
              </a:ext>
            </a:extLst>
          </p:cNvPr>
          <p:cNvSpPr>
            <a:spLocks noGrp="1"/>
          </p:cNvSpPr>
          <p:nvPr>
            <p:ph type="title"/>
          </p:nvPr>
        </p:nvSpPr>
        <p:spPr/>
        <p:txBody>
          <a:bodyPr>
            <a:normAutofit/>
          </a:bodyPr>
          <a:lstStyle/>
          <a:p>
            <a:r>
              <a:rPr lang="en-IN" sz="4800" b="0" i="0" dirty="0">
                <a:solidFill>
                  <a:schemeClr val="accent1">
                    <a:lumMod val="75000"/>
                  </a:schemeClr>
                </a:solidFill>
                <a:effectLst/>
                <a:latin typeface="Söhne"/>
              </a:rPr>
              <a:t>Exploring</a:t>
            </a:r>
            <a:r>
              <a:rPr lang="en-IN" sz="4000" b="0" i="0" dirty="0">
                <a:solidFill>
                  <a:srgbClr val="374151"/>
                </a:solidFill>
                <a:effectLst/>
                <a:latin typeface="Söhne"/>
              </a:rPr>
              <a:t> </a:t>
            </a:r>
            <a:r>
              <a:rPr lang="en-IN" sz="4800" b="1" dirty="0">
                <a:solidFill>
                  <a:schemeClr val="accent1">
                    <a:lumMod val="75000"/>
                  </a:schemeClr>
                </a:solidFill>
              </a:rPr>
              <a:t>Paleoclimate Data</a:t>
            </a:r>
            <a:endParaRPr lang="en-IN" sz="9600" b="1" dirty="0">
              <a:solidFill>
                <a:schemeClr val="accent1">
                  <a:lumMod val="75000"/>
                </a:schemeClr>
              </a:solidFill>
            </a:endParaRPr>
          </a:p>
        </p:txBody>
      </p:sp>
      <p:sp>
        <p:nvSpPr>
          <p:cNvPr id="3" name="Content Placeholder 2">
            <a:extLst>
              <a:ext uri="{FF2B5EF4-FFF2-40B4-BE49-F238E27FC236}">
                <a16:creationId xmlns:a16="http://schemas.microsoft.com/office/drawing/2014/main" id="{9FA69497-FA88-B702-922A-DDBCF6140E59}"/>
              </a:ext>
            </a:extLst>
          </p:cNvPr>
          <p:cNvSpPr>
            <a:spLocks noGrp="1"/>
          </p:cNvSpPr>
          <p:nvPr>
            <p:ph idx="1"/>
          </p:nvPr>
        </p:nvSpPr>
        <p:spPr>
          <a:xfrm>
            <a:off x="838200" y="1825625"/>
            <a:ext cx="10515600" cy="1058649"/>
          </a:xfrm>
        </p:spPr>
        <p:txBody>
          <a:bodyPr>
            <a:normAutofit lnSpcReduction="10000"/>
          </a:bodyPr>
          <a:lstStyle/>
          <a:p>
            <a:pPr fontAlgn="base">
              <a:spcBef>
                <a:spcPts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There are also many proxies to collect paleoclimate data</a:t>
            </a:r>
            <a:endParaRPr lang="en-US" sz="4000" b="0" i="0" u="none" strike="noStrike" dirty="0">
              <a:solidFill>
                <a:srgbClr val="000000"/>
              </a:solidFill>
              <a:effectLst/>
              <a:latin typeface="Inter"/>
            </a:endParaRP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Inter"/>
              </a:rPr>
              <a:t>Proxies include ice cores, sediment cores, tree rings, historical records, and coral reefs.</a:t>
            </a:r>
          </a:p>
          <a:p>
            <a:pPr marL="0" indent="0">
              <a:buNone/>
            </a:pPr>
            <a:endParaRPr lang="en-IN" dirty="0"/>
          </a:p>
        </p:txBody>
      </p:sp>
      <p:pic>
        <p:nvPicPr>
          <p:cNvPr id="13" name="Picture 12">
            <a:extLst>
              <a:ext uri="{FF2B5EF4-FFF2-40B4-BE49-F238E27FC236}">
                <a16:creationId xmlns:a16="http://schemas.microsoft.com/office/drawing/2014/main" id="{297A138F-4924-0399-6311-F70AAAED6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794" y="4983377"/>
            <a:ext cx="3141018" cy="1193586"/>
          </a:xfrm>
          <a:prstGeom prst="rect">
            <a:avLst/>
          </a:prstGeom>
        </p:spPr>
      </p:pic>
      <p:pic>
        <p:nvPicPr>
          <p:cNvPr id="17" name="Picture 16">
            <a:extLst>
              <a:ext uri="{FF2B5EF4-FFF2-40B4-BE49-F238E27FC236}">
                <a16:creationId xmlns:a16="http://schemas.microsoft.com/office/drawing/2014/main" id="{37D896CC-CC0C-1834-B442-0C9B99E35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250" y="2963651"/>
            <a:ext cx="2569863" cy="3213312"/>
          </a:xfrm>
          <a:prstGeom prst="rect">
            <a:avLst/>
          </a:prstGeom>
        </p:spPr>
      </p:pic>
      <p:pic>
        <p:nvPicPr>
          <p:cNvPr id="19" name="Picture 18">
            <a:extLst>
              <a:ext uri="{FF2B5EF4-FFF2-40B4-BE49-F238E27FC236}">
                <a16:creationId xmlns:a16="http://schemas.microsoft.com/office/drawing/2014/main" id="{08218455-4CF1-8FED-8A76-4B963D880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113538" y="1776764"/>
            <a:ext cx="857532" cy="3649316"/>
          </a:xfrm>
          <a:prstGeom prst="rect">
            <a:avLst/>
          </a:prstGeom>
        </p:spPr>
      </p:pic>
      <p:sp>
        <p:nvSpPr>
          <p:cNvPr id="20" name="TextBox 19">
            <a:extLst>
              <a:ext uri="{FF2B5EF4-FFF2-40B4-BE49-F238E27FC236}">
                <a16:creationId xmlns:a16="http://schemas.microsoft.com/office/drawing/2014/main" id="{7F0F10F8-D6D9-3997-23DD-D44F505DA1D3}"/>
              </a:ext>
            </a:extLst>
          </p:cNvPr>
          <p:cNvSpPr txBox="1"/>
          <p:nvPr/>
        </p:nvSpPr>
        <p:spPr>
          <a:xfrm>
            <a:off x="1622885" y="4355323"/>
            <a:ext cx="1838837" cy="369332"/>
          </a:xfrm>
          <a:prstGeom prst="rect">
            <a:avLst/>
          </a:prstGeom>
          <a:noFill/>
        </p:spPr>
        <p:txBody>
          <a:bodyPr wrap="none" rtlCol="0">
            <a:spAutoFit/>
          </a:bodyPr>
          <a:lstStyle/>
          <a:p>
            <a:r>
              <a:rPr lang="en-US" dirty="0"/>
              <a:t>Image1: </a:t>
            </a:r>
            <a:r>
              <a:rPr lang="en-US" dirty="0">
                <a:solidFill>
                  <a:srgbClr val="000000"/>
                </a:solidFill>
                <a:latin typeface="Inter"/>
              </a:rPr>
              <a:t>I</a:t>
            </a:r>
            <a:r>
              <a:rPr lang="en-US" sz="1800" b="0" i="0" u="none" strike="noStrike" dirty="0">
                <a:solidFill>
                  <a:srgbClr val="000000"/>
                </a:solidFill>
                <a:effectLst/>
                <a:latin typeface="Inter"/>
              </a:rPr>
              <a:t>ce Cores</a:t>
            </a:r>
            <a:endParaRPr lang="en-IN" dirty="0"/>
          </a:p>
        </p:txBody>
      </p:sp>
      <p:sp>
        <p:nvSpPr>
          <p:cNvPr id="21" name="TextBox 20">
            <a:extLst>
              <a:ext uri="{FF2B5EF4-FFF2-40B4-BE49-F238E27FC236}">
                <a16:creationId xmlns:a16="http://schemas.microsoft.com/office/drawing/2014/main" id="{35BE2031-1A4A-4ECC-97C5-D400F8C0D767}"/>
              </a:ext>
            </a:extLst>
          </p:cNvPr>
          <p:cNvSpPr txBox="1"/>
          <p:nvPr/>
        </p:nvSpPr>
        <p:spPr>
          <a:xfrm>
            <a:off x="5025015" y="6308209"/>
            <a:ext cx="2465098" cy="369332"/>
          </a:xfrm>
          <a:prstGeom prst="rect">
            <a:avLst/>
          </a:prstGeom>
          <a:noFill/>
        </p:spPr>
        <p:txBody>
          <a:bodyPr wrap="none" rtlCol="0">
            <a:spAutoFit/>
          </a:bodyPr>
          <a:lstStyle/>
          <a:p>
            <a:r>
              <a:rPr lang="en-US" dirty="0"/>
              <a:t>Image2: </a:t>
            </a:r>
            <a:r>
              <a:rPr lang="en-US" dirty="0">
                <a:solidFill>
                  <a:srgbClr val="000000"/>
                </a:solidFill>
                <a:latin typeface="Inter"/>
              </a:rPr>
              <a:t>Sediment Cores</a:t>
            </a:r>
            <a:endParaRPr lang="en-IN" dirty="0"/>
          </a:p>
        </p:txBody>
      </p:sp>
      <p:sp>
        <p:nvSpPr>
          <p:cNvPr id="22" name="TextBox 21">
            <a:extLst>
              <a:ext uri="{FF2B5EF4-FFF2-40B4-BE49-F238E27FC236}">
                <a16:creationId xmlns:a16="http://schemas.microsoft.com/office/drawing/2014/main" id="{75EFCA19-9C95-CAFD-16A9-05896F4E98BE}"/>
              </a:ext>
            </a:extLst>
          </p:cNvPr>
          <p:cNvSpPr txBox="1"/>
          <p:nvPr/>
        </p:nvSpPr>
        <p:spPr>
          <a:xfrm>
            <a:off x="1524107" y="6176963"/>
            <a:ext cx="2036391" cy="369332"/>
          </a:xfrm>
          <a:prstGeom prst="rect">
            <a:avLst/>
          </a:prstGeom>
          <a:noFill/>
        </p:spPr>
        <p:txBody>
          <a:bodyPr wrap="none" rtlCol="0">
            <a:spAutoFit/>
          </a:bodyPr>
          <a:lstStyle/>
          <a:p>
            <a:r>
              <a:rPr lang="en-US" dirty="0"/>
              <a:t>Image4: </a:t>
            </a:r>
            <a:r>
              <a:rPr lang="en-US" dirty="0">
                <a:solidFill>
                  <a:srgbClr val="000000"/>
                </a:solidFill>
                <a:latin typeface="Inter"/>
              </a:rPr>
              <a:t>Coral Reefs</a:t>
            </a:r>
            <a:endParaRPr lang="en-IN" dirty="0"/>
          </a:p>
        </p:txBody>
      </p:sp>
      <p:pic>
        <p:nvPicPr>
          <p:cNvPr id="24" name="Picture 23">
            <a:extLst>
              <a:ext uri="{FF2B5EF4-FFF2-40B4-BE49-F238E27FC236}">
                <a16:creationId xmlns:a16="http://schemas.microsoft.com/office/drawing/2014/main" id="{92EC3CC3-8F7E-7216-5A1F-037E23093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9012" y="3172656"/>
            <a:ext cx="3025342" cy="2587190"/>
          </a:xfrm>
          <a:prstGeom prst="rect">
            <a:avLst/>
          </a:prstGeom>
        </p:spPr>
      </p:pic>
      <p:sp>
        <p:nvSpPr>
          <p:cNvPr id="25" name="TextBox 24">
            <a:extLst>
              <a:ext uri="{FF2B5EF4-FFF2-40B4-BE49-F238E27FC236}">
                <a16:creationId xmlns:a16="http://schemas.microsoft.com/office/drawing/2014/main" id="{1E94AC16-2B61-0C26-3724-10ECBE39AFE3}"/>
              </a:ext>
            </a:extLst>
          </p:cNvPr>
          <p:cNvSpPr txBox="1"/>
          <p:nvPr/>
        </p:nvSpPr>
        <p:spPr>
          <a:xfrm>
            <a:off x="8943487" y="5992297"/>
            <a:ext cx="1949573" cy="369332"/>
          </a:xfrm>
          <a:prstGeom prst="rect">
            <a:avLst/>
          </a:prstGeom>
          <a:noFill/>
        </p:spPr>
        <p:txBody>
          <a:bodyPr wrap="none" rtlCol="0">
            <a:spAutoFit/>
          </a:bodyPr>
          <a:lstStyle/>
          <a:p>
            <a:r>
              <a:rPr lang="en-US" dirty="0"/>
              <a:t>Image3: </a:t>
            </a:r>
            <a:r>
              <a:rPr lang="en-US" dirty="0">
                <a:solidFill>
                  <a:srgbClr val="000000"/>
                </a:solidFill>
                <a:latin typeface="Inter"/>
              </a:rPr>
              <a:t>Tree Rings</a:t>
            </a:r>
            <a:endParaRPr lang="en-IN" dirty="0"/>
          </a:p>
        </p:txBody>
      </p:sp>
    </p:spTree>
    <p:extLst>
      <p:ext uri="{BB962C8B-B14F-4D97-AF65-F5344CB8AC3E}">
        <p14:creationId xmlns:p14="http://schemas.microsoft.com/office/powerpoint/2010/main" val="2534715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2DC063D-229B-C9EB-FDD4-AB8523D2C0A4}"/>
              </a:ext>
            </a:extLst>
          </p:cNvPr>
          <p:cNvGraphicFramePr>
            <a:graphicFrameLocks noGrp="1"/>
          </p:cNvGraphicFramePr>
          <p:nvPr>
            <p:extLst>
              <p:ext uri="{D42A27DB-BD31-4B8C-83A1-F6EECF244321}">
                <p14:modId xmlns:p14="http://schemas.microsoft.com/office/powerpoint/2010/main" val="2186633275"/>
              </p:ext>
            </p:extLst>
          </p:nvPr>
        </p:nvGraphicFramePr>
        <p:xfrm>
          <a:off x="1369739" y="1445028"/>
          <a:ext cx="9193629" cy="2952320"/>
        </p:xfrm>
        <a:graphic>
          <a:graphicData uri="http://schemas.openxmlformats.org/drawingml/2006/table">
            <a:tbl>
              <a:tblPr firstRow="1" bandRow="1">
                <a:tableStyleId>{5C22544A-7EE6-4342-B048-85BDC9FD1C3A}</a:tableStyleId>
              </a:tblPr>
              <a:tblGrid>
                <a:gridCol w="1838726">
                  <a:extLst>
                    <a:ext uri="{9D8B030D-6E8A-4147-A177-3AD203B41FA5}">
                      <a16:colId xmlns:a16="http://schemas.microsoft.com/office/drawing/2014/main" val="492687079"/>
                    </a:ext>
                  </a:extLst>
                </a:gridCol>
                <a:gridCol w="1825309">
                  <a:extLst>
                    <a:ext uri="{9D8B030D-6E8A-4147-A177-3AD203B41FA5}">
                      <a16:colId xmlns:a16="http://schemas.microsoft.com/office/drawing/2014/main" val="3655149950"/>
                    </a:ext>
                  </a:extLst>
                </a:gridCol>
                <a:gridCol w="1852142">
                  <a:extLst>
                    <a:ext uri="{9D8B030D-6E8A-4147-A177-3AD203B41FA5}">
                      <a16:colId xmlns:a16="http://schemas.microsoft.com/office/drawing/2014/main" val="1450547671"/>
                    </a:ext>
                  </a:extLst>
                </a:gridCol>
                <a:gridCol w="1838726">
                  <a:extLst>
                    <a:ext uri="{9D8B030D-6E8A-4147-A177-3AD203B41FA5}">
                      <a16:colId xmlns:a16="http://schemas.microsoft.com/office/drawing/2014/main" val="2500141176"/>
                    </a:ext>
                  </a:extLst>
                </a:gridCol>
                <a:gridCol w="1838726">
                  <a:extLst>
                    <a:ext uri="{9D8B030D-6E8A-4147-A177-3AD203B41FA5}">
                      <a16:colId xmlns:a16="http://schemas.microsoft.com/office/drawing/2014/main" val="1870278707"/>
                    </a:ext>
                  </a:extLst>
                </a:gridCol>
              </a:tblGrid>
              <a:tr h="645820">
                <a:tc>
                  <a:txBody>
                    <a:bodyPr/>
                    <a:lstStyle/>
                    <a:p>
                      <a:endParaRPr lang="en-IN" dirty="0"/>
                    </a:p>
                  </a:txBody>
                  <a:tcPr/>
                </a:tc>
                <a:tc>
                  <a:txBody>
                    <a:bodyPr/>
                    <a:lstStyle/>
                    <a:p>
                      <a:r>
                        <a:rPr lang="en-IN" sz="1800" b="1" i="0" kern="1200" dirty="0">
                          <a:solidFill>
                            <a:schemeClr val="lt1"/>
                          </a:solidFill>
                          <a:effectLst/>
                          <a:latin typeface="+mn-lt"/>
                          <a:ea typeface="+mn-ea"/>
                          <a:cs typeface="+mn-cs"/>
                        </a:rPr>
                        <a:t>Greenland temperature </a:t>
                      </a:r>
                      <a:r>
                        <a:rPr lang="en-US" sz="1800" b="1" kern="1200" dirty="0">
                          <a:solidFill>
                            <a:schemeClr val="lt1"/>
                          </a:solidFill>
                          <a:effectLst/>
                          <a:latin typeface="+mn-lt"/>
                          <a:ea typeface="+mn-ea"/>
                          <a:cs typeface="+mn-cs"/>
                        </a:rPr>
                        <a:t>(°C) </a:t>
                      </a:r>
                      <a:endParaRPr lang="en-IN" dirty="0"/>
                    </a:p>
                  </a:txBody>
                  <a:tcPr/>
                </a:tc>
                <a:tc>
                  <a:txBody>
                    <a:bodyPr/>
                    <a:lstStyle/>
                    <a:p>
                      <a:r>
                        <a:rPr lang="en-US" sz="1800" b="1" kern="1200" dirty="0">
                          <a:solidFill>
                            <a:schemeClr val="lt1"/>
                          </a:solidFill>
                          <a:effectLst/>
                          <a:latin typeface="+mn-lt"/>
                          <a:ea typeface="+mn-ea"/>
                          <a:cs typeface="+mn-cs"/>
                        </a:rPr>
                        <a:t>Volcanic Eruption Temperature (°C) </a:t>
                      </a:r>
                      <a:endParaRPr lang="en-IN" dirty="0"/>
                    </a:p>
                  </a:txBody>
                  <a:tcPr/>
                </a:tc>
                <a:tc>
                  <a:txBody>
                    <a:bodyPr/>
                    <a:lstStyle/>
                    <a:p>
                      <a:r>
                        <a:rPr lang="en-US" sz="1800" b="1" kern="1200" dirty="0">
                          <a:solidFill>
                            <a:schemeClr val="lt1"/>
                          </a:solidFill>
                          <a:effectLst/>
                          <a:latin typeface="+mn-lt"/>
                          <a:ea typeface="+mn-ea"/>
                          <a:cs typeface="+mn-cs"/>
                        </a:rPr>
                        <a:t>Ice Surface Temperature (°C)</a:t>
                      </a:r>
                      <a:endParaRPr lang="en-IN" dirty="0"/>
                    </a:p>
                  </a:txBody>
                  <a:tcPr/>
                </a:tc>
                <a:tc>
                  <a:txBody>
                    <a:bodyPr/>
                    <a:lstStyle/>
                    <a:p>
                      <a:r>
                        <a:rPr lang="en-US" dirty="0"/>
                        <a:t>Co2(ppm) </a:t>
                      </a:r>
                      <a:endParaRPr lang="en-IN" dirty="0"/>
                    </a:p>
                  </a:txBody>
                  <a:tcPr/>
                </a:tc>
                <a:extLst>
                  <a:ext uri="{0D108BD9-81ED-4DB2-BD59-A6C34878D82A}">
                    <a16:rowId xmlns:a16="http://schemas.microsoft.com/office/drawing/2014/main" val="1191326882"/>
                  </a:ext>
                </a:extLst>
              </a:tr>
              <a:tr h="645820">
                <a:tc>
                  <a:txBody>
                    <a:bodyPr/>
                    <a:lstStyle/>
                    <a:p>
                      <a:r>
                        <a:rPr lang="en-IN" sz="1800" b="0" i="0" kern="1200" dirty="0">
                          <a:solidFill>
                            <a:schemeClr val="accent1">
                              <a:lumMod val="75000"/>
                            </a:schemeClr>
                          </a:solidFill>
                          <a:effectLst/>
                          <a:latin typeface="+mn-lt"/>
                          <a:ea typeface="+mn-ea"/>
                          <a:cs typeface="+mn-cs"/>
                        </a:rPr>
                        <a:t>Greenland temperature </a:t>
                      </a:r>
                      <a:r>
                        <a:rPr lang="en-US" sz="1800" b="0" kern="1200" dirty="0">
                          <a:solidFill>
                            <a:schemeClr val="accent1">
                              <a:lumMod val="75000"/>
                            </a:schemeClr>
                          </a:solidFill>
                          <a:effectLst/>
                          <a:latin typeface="+mn-lt"/>
                          <a:ea typeface="+mn-ea"/>
                          <a:cs typeface="+mn-cs"/>
                        </a:rPr>
                        <a:t>(°C) </a:t>
                      </a:r>
                      <a:endParaRPr lang="en-IN" b="0" dirty="0">
                        <a:solidFill>
                          <a:schemeClr val="accent1">
                            <a:lumMod val="75000"/>
                          </a:schemeClr>
                        </a:solidFill>
                      </a:endParaRPr>
                    </a:p>
                  </a:txBody>
                  <a:tcPr/>
                </a:tc>
                <a:tc>
                  <a:txBody>
                    <a:bodyPr/>
                    <a:lstStyle/>
                    <a:p>
                      <a:pPr algn="ctr"/>
                      <a:r>
                        <a:rPr lang="en-US" dirty="0"/>
                        <a:t>1</a:t>
                      </a:r>
                      <a:endParaRPr lang="en-IN" dirty="0"/>
                    </a:p>
                  </a:txBody>
                  <a:tcPr anchor="ctr"/>
                </a:tc>
                <a:tc>
                  <a:txBody>
                    <a:bodyPr/>
                    <a:lstStyle/>
                    <a:p>
                      <a:pPr algn="ctr" fontAlgn="ctr"/>
                      <a:r>
                        <a:rPr lang="en-IN" dirty="0">
                          <a:effectLst/>
                        </a:rPr>
                        <a:t>0.53</a:t>
                      </a:r>
                    </a:p>
                  </a:txBody>
                  <a:tcPr anchor="ctr"/>
                </a:tc>
                <a:tc>
                  <a:txBody>
                    <a:bodyPr/>
                    <a:lstStyle/>
                    <a:p>
                      <a:pPr algn="ctr" fontAlgn="ctr"/>
                      <a:r>
                        <a:rPr lang="en-IN" dirty="0">
                          <a:effectLst/>
                        </a:rPr>
                        <a:t>0.68</a:t>
                      </a:r>
                    </a:p>
                  </a:txBody>
                  <a:tcPr anchor="ctr"/>
                </a:tc>
                <a:tc>
                  <a:txBody>
                    <a:bodyPr/>
                    <a:lstStyle/>
                    <a:p>
                      <a:pPr algn="ctr" fontAlgn="ctr"/>
                      <a:r>
                        <a:rPr lang="en-IN" dirty="0">
                          <a:effectLst/>
                        </a:rPr>
                        <a:t>0.96</a:t>
                      </a:r>
                    </a:p>
                  </a:txBody>
                  <a:tcPr anchor="ctr"/>
                </a:tc>
                <a:extLst>
                  <a:ext uri="{0D108BD9-81ED-4DB2-BD59-A6C34878D82A}">
                    <a16:rowId xmlns:a16="http://schemas.microsoft.com/office/drawing/2014/main" val="1346539606"/>
                  </a:ext>
                </a:extLst>
              </a:tr>
              <a:tr h="645820">
                <a:tc>
                  <a:txBody>
                    <a:bodyPr/>
                    <a:lstStyle/>
                    <a:p>
                      <a:r>
                        <a:rPr lang="en-US" sz="1800" b="0" kern="1200" dirty="0">
                          <a:solidFill>
                            <a:schemeClr val="accent1">
                              <a:lumMod val="75000"/>
                            </a:schemeClr>
                          </a:solidFill>
                          <a:effectLst/>
                          <a:latin typeface="+mn-lt"/>
                          <a:ea typeface="+mn-ea"/>
                          <a:cs typeface="+mn-cs"/>
                        </a:rPr>
                        <a:t>Volcanic Eruption Temperature (°C) </a:t>
                      </a:r>
                      <a:endParaRPr lang="en-IN" b="0" dirty="0">
                        <a:solidFill>
                          <a:schemeClr val="accent1">
                            <a:lumMod val="75000"/>
                          </a:schemeClr>
                        </a:solidFill>
                      </a:endParaRPr>
                    </a:p>
                  </a:txBody>
                  <a:tcPr/>
                </a:tc>
                <a:tc>
                  <a:txBody>
                    <a:bodyPr/>
                    <a:lstStyle/>
                    <a:p>
                      <a:pPr algn="ctr"/>
                      <a:r>
                        <a:rPr lang="en-IN" sz="1800" b="0" i="0" kern="1200" dirty="0">
                          <a:solidFill>
                            <a:schemeClr val="dk1"/>
                          </a:solidFill>
                          <a:effectLst/>
                          <a:latin typeface="+mn-lt"/>
                          <a:ea typeface="+mn-ea"/>
                          <a:cs typeface="+mn-cs"/>
                        </a:rPr>
                        <a:t>0.53</a:t>
                      </a:r>
                      <a:endParaRPr lang="en-IN" dirty="0"/>
                    </a:p>
                  </a:txBody>
                  <a:tcPr anchor="ctr"/>
                </a:tc>
                <a:tc>
                  <a:txBody>
                    <a:bodyPr/>
                    <a:lstStyle/>
                    <a:p>
                      <a:pPr algn="ctr" fontAlgn="ctr"/>
                      <a:r>
                        <a:rPr lang="en-IN" dirty="0">
                          <a:effectLst/>
                        </a:rPr>
                        <a:t>1</a:t>
                      </a:r>
                    </a:p>
                  </a:txBody>
                  <a:tcPr anchor="ctr"/>
                </a:tc>
                <a:tc>
                  <a:txBody>
                    <a:bodyPr/>
                    <a:lstStyle/>
                    <a:p>
                      <a:pPr algn="ctr" fontAlgn="ctr"/>
                      <a:r>
                        <a:rPr lang="en-IN" dirty="0">
                          <a:effectLst/>
                        </a:rPr>
                        <a:t>0.82</a:t>
                      </a:r>
                    </a:p>
                  </a:txBody>
                  <a:tcPr anchor="ctr"/>
                </a:tc>
                <a:tc>
                  <a:txBody>
                    <a:bodyPr/>
                    <a:lstStyle/>
                    <a:p>
                      <a:pPr algn="ctr" fontAlgn="ctr"/>
                      <a:r>
                        <a:rPr lang="en-IN" dirty="0">
                          <a:effectLst/>
                        </a:rPr>
                        <a:t>0.63</a:t>
                      </a:r>
                    </a:p>
                  </a:txBody>
                  <a:tcPr anchor="ctr"/>
                </a:tc>
                <a:extLst>
                  <a:ext uri="{0D108BD9-81ED-4DB2-BD59-A6C34878D82A}">
                    <a16:rowId xmlns:a16="http://schemas.microsoft.com/office/drawing/2014/main" val="578086809"/>
                  </a:ext>
                </a:extLst>
              </a:tr>
              <a:tr h="645820">
                <a:tc>
                  <a:txBody>
                    <a:bodyPr/>
                    <a:lstStyle/>
                    <a:p>
                      <a:r>
                        <a:rPr lang="en-US" sz="1800" b="0" kern="1200" dirty="0">
                          <a:solidFill>
                            <a:schemeClr val="accent1">
                              <a:lumMod val="75000"/>
                            </a:schemeClr>
                          </a:solidFill>
                          <a:effectLst/>
                          <a:latin typeface="+mn-lt"/>
                          <a:ea typeface="+mn-ea"/>
                          <a:cs typeface="+mn-cs"/>
                        </a:rPr>
                        <a:t>Ice Surface Temperature (°C)</a:t>
                      </a:r>
                      <a:endParaRPr lang="en-IN" b="0" dirty="0">
                        <a:solidFill>
                          <a:schemeClr val="accent1">
                            <a:lumMod val="75000"/>
                          </a:schemeClr>
                        </a:solidFill>
                      </a:endParaRPr>
                    </a:p>
                  </a:txBody>
                  <a:tcPr/>
                </a:tc>
                <a:tc>
                  <a:txBody>
                    <a:bodyPr/>
                    <a:lstStyle/>
                    <a:p>
                      <a:pPr algn="ctr"/>
                      <a:r>
                        <a:rPr lang="en-IN" sz="1800" b="0" i="0" kern="1200" dirty="0">
                          <a:solidFill>
                            <a:schemeClr val="dk1"/>
                          </a:solidFill>
                          <a:effectLst/>
                          <a:latin typeface="+mn-lt"/>
                          <a:ea typeface="+mn-ea"/>
                          <a:cs typeface="+mn-cs"/>
                        </a:rPr>
                        <a:t>0.68</a:t>
                      </a:r>
                      <a:endParaRPr lang="en-IN" dirty="0"/>
                    </a:p>
                  </a:txBody>
                  <a:tcPr anchor="ctr"/>
                </a:tc>
                <a:tc>
                  <a:txBody>
                    <a:bodyPr/>
                    <a:lstStyle/>
                    <a:p>
                      <a:pPr algn="ctr" fontAlgn="ctr"/>
                      <a:r>
                        <a:rPr lang="en-IN" dirty="0">
                          <a:effectLst/>
                        </a:rPr>
                        <a:t>0.82</a:t>
                      </a:r>
                    </a:p>
                  </a:txBody>
                  <a:tcPr anchor="ctr"/>
                </a:tc>
                <a:tc>
                  <a:txBody>
                    <a:bodyPr/>
                    <a:lstStyle/>
                    <a:p>
                      <a:pPr algn="ctr" fontAlgn="ctr"/>
                      <a:r>
                        <a:rPr lang="en-IN" dirty="0">
                          <a:effectLst/>
                        </a:rPr>
                        <a:t>1</a:t>
                      </a:r>
                    </a:p>
                  </a:txBody>
                  <a:tcPr anchor="ctr"/>
                </a:tc>
                <a:tc>
                  <a:txBody>
                    <a:bodyPr/>
                    <a:lstStyle/>
                    <a:p>
                      <a:pPr algn="ctr" fontAlgn="ctr"/>
                      <a:r>
                        <a:rPr lang="en-IN" dirty="0">
                          <a:effectLst/>
                        </a:rPr>
                        <a:t>0.77</a:t>
                      </a:r>
                    </a:p>
                  </a:txBody>
                  <a:tcPr anchor="ctr"/>
                </a:tc>
                <a:extLst>
                  <a:ext uri="{0D108BD9-81ED-4DB2-BD59-A6C34878D82A}">
                    <a16:rowId xmlns:a16="http://schemas.microsoft.com/office/drawing/2014/main" val="3008559697"/>
                  </a:ext>
                </a:extLst>
              </a:tr>
              <a:tr h="369040">
                <a:tc>
                  <a:txBody>
                    <a:bodyPr/>
                    <a:lstStyle/>
                    <a:p>
                      <a:r>
                        <a:rPr lang="en-US" sz="1800" kern="1200" dirty="0">
                          <a:solidFill>
                            <a:schemeClr val="accent1">
                              <a:lumMod val="75000"/>
                            </a:schemeClr>
                          </a:solidFill>
                          <a:effectLst/>
                          <a:latin typeface="+mn-lt"/>
                          <a:ea typeface="+mn-ea"/>
                          <a:cs typeface="+mn-cs"/>
                        </a:rPr>
                        <a:t>Co2(ppm) </a:t>
                      </a:r>
                      <a:endParaRPr lang="en-IN" dirty="0">
                        <a:solidFill>
                          <a:schemeClr val="accent1">
                            <a:lumMod val="75000"/>
                          </a:schemeClr>
                        </a:solidFill>
                      </a:endParaRPr>
                    </a:p>
                  </a:txBody>
                  <a:tcPr/>
                </a:tc>
                <a:tc>
                  <a:txBody>
                    <a:bodyPr/>
                    <a:lstStyle/>
                    <a:p>
                      <a:pPr algn="ctr"/>
                      <a:r>
                        <a:rPr lang="en-IN" sz="1800" b="0" i="0" kern="1200" dirty="0">
                          <a:solidFill>
                            <a:schemeClr val="dk1"/>
                          </a:solidFill>
                          <a:effectLst/>
                          <a:latin typeface="+mn-lt"/>
                          <a:ea typeface="+mn-ea"/>
                          <a:cs typeface="+mn-cs"/>
                        </a:rPr>
                        <a:t>0.96</a:t>
                      </a:r>
                      <a:endParaRPr lang="en-IN" dirty="0"/>
                    </a:p>
                  </a:txBody>
                  <a:tcPr anchor="ctr"/>
                </a:tc>
                <a:tc>
                  <a:txBody>
                    <a:bodyPr/>
                    <a:lstStyle/>
                    <a:p>
                      <a:pPr algn="ctr" fontAlgn="ctr"/>
                      <a:r>
                        <a:rPr lang="en-IN" dirty="0">
                          <a:effectLst/>
                        </a:rPr>
                        <a:t>0.63</a:t>
                      </a:r>
                    </a:p>
                  </a:txBody>
                  <a:tcPr anchor="ctr"/>
                </a:tc>
                <a:tc>
                  <a:txBody>
                    <a:bodyPr/>
                    <a:lstStyle/>
                    <a:p>
                      <a:pPr algn="ctr" fontAlgn="ctr"/>
                      <a:r>
                        <a:rPr lang="en-IN" dirty="0">
                          <a:effectLst/>
                        </a:rPr>
                        <a:t>0.77</a:t>
                      </a:r>
                    </a:p>
                  </a:txBody>
                  <a:tcPr anchor="ctr"/>
                </a:tc>
                <a:tc>
                  <a:txBody>
                    <a:bodyPr/>
                    <a:lstStyle/>
                    <a:p>
                      <a:pPr algn="ctr" fontAlgn="ctr"/>
                      <a:r>
                        <a:rPr lang="en-IN" dirty="0">
                          <a:effectLst/>
                        </a:rPr>
                        <a:t>1</a:t>
                      </a:r>
                    </a:p>
                  </a:txBody>
                  <a:tcPr anchor="ctr"/>
                </a:tc>
                <a:extLst>
                  <a:ext uri="{0D108BD9-81ED-4DB2-BD59-A6C34878D82A}">
                    <a16:rowId xmlns:a16="http://schemas.microsoft.com/office/drawing/2014/main" val="2940015779"/>
                  </a:ext>
                </a:extLst>
              </a:tr>
            </a:tbl>
          </a:graphicData>
        </a:graphic>
      </p:graphicFrame>
      <p:sp>
        <p:nvSpPr>
          <p:cNvPr id="2" name="Title 1">
            <a:extLst>
              <a:ext uri="{FF2B5EF4-FFF2-40B4-BE49-F238E27FC236}">
                <a16:creationId xmlns:a16="http://schemas.microsoft.com/office/drawing/2014/main" id="{E460934B-6D01-9086-4542-FE5FA8AEDBC2}"/>
              </a:ext>
            </a:extLst>
          </p:cNvPr>
          <p:cNvSpPr>
            <a:spLocks noGrp="1"/>
          </p:cNvSpPr>
          <p:nvPr>
            <p:ph type="title"/>
          </p:nvPr>
        </p:nvSpPr>
        <p:spPr/>
        <p:txBody>
          <a:bodyPr/>
          <a:lstStyle/>
          <a:p>
            <a:r>
              <a:rPr lang="en-IN" b="0" i="0" dirty="0">
                <a:solidFill>
                  <a:schemeClr val="accent1">
                    <a:lumMod val="75000"/>
                  </a:schemeClr>
                </a:solidFill>
                <a:effectLst/>
                <a:latin typeface="Söhne"/>
              </a:rPr>
              <a:t>Correlation Matrix</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35D71C62-0E46-F56D-A43A-CB9C373CC1DB}"/>
              </a:ext>
            </a:extLst>
          </p:cNvPr>
          <p:cNvSpPr>
            <a:spLocks noGrp="1"/>
          </p:cNvSpPr>
          <p:nvPr>
            <p:ph idx="1"/>
          </p:nvPr>
        </p:nvSpPr>
        <p:spPr>
          <a:xfrm>
            <a:off x="641446" y="4542973"/>
            <a:ext cx="10918620" cy="2374711"/>
          </a:xfrm>
        </p:spPr>
        <p:txBody>
          <a:bodyPr>
            <a:normAutofit fontScale="92500" lnSpcReduction="10000"/>
          </a:bodyPr>
          <a:lstStyle/>
          <a:p>
            <a:r>
              <a:rPr lang="en-US" dirty="0"/>
              <a:t>Interpretation:</a:t>
            </a:r>
          </a:p>
          <a:p>
            <a:pPr lvl="1"/>
            <a:r>
              <a:rPr lang="en-US" dirty="0"/>
              <a:t>Higher temperatures in Greenland are associated with higher temperatures during volcanic eruptions.</a:t>
            </a:r>
          </a:p>
          <a:p>
            <a:pPr lvl="1"/>
            <a:r>
              <a:rPr lang="en-US" dirty="0"/>
              <a:t>Higher volcanic eruption temperatures directly relate to higher temperatures on the surface of the ice.</a:t>
            </a:r>
          </a:p>
          <a:p>
            <a:pPr lvl="1"/>
            <a:r>
              <a:rPr lang="en-US" dirty="0"/>
              <a:t>Greenland temperatures are correlated with higher quantities of carbon dioxide in the ice core.</a:t>
            </a:r>
          </a:p>
        </p:txBody>
      </p:sp>
    </p:spTree>
    <p:extLst>
      <p:ext uri="{BB962C8B-B14F-4D97-AF65-F5344CB8AC3E}">
        <p14:creationId xmlns:p14="http://schemas.microsoft.com/office/powerpoint/2010/main" val="386119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F9BE1BF-9348-6AC0-DDA7-74D3DB969BF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4749" y="836823"/>
            <a:ext cx="6987446" cy="5656052"/>
          </a:xfrm>
        </p:spPr>
      </p:pic>
      <p:sp>
        <p:nvSpPr>
          <p:cNvPr id="2" name="Title 1">
            <a:extLst>
              <a:ext uri="{FF2B5EF4-FFF2-40B4-BE49-F238E27FC236}">
                <a16:creationId xmlns:a16="http://schemas.microsoft.com/office/drawing/2014/main" id="{41D865FF-379D-A46A-120C-43461628E4F6}"/>
              </a:ext>
            </a:extLst>
          </p:cNvPr>
          <p:cNvSpPr>
            <a:spLocks noGrp="1"/>
          </p:cNvSpPr>
          <p:nvPr>
            <p:ph type="title"/>
          </p:nvPr>
        </p:nvSpPr>
        <p:spPr/>
        <p:txBody>
          <a:bodyPr/>
          <a:lstStyle/>
          <a:p>
            <a:r>
              <a:rPr lang="en-US" b="1" dirty="0">
                <a:solidFill>
                  <a:schemeClr val="accent1">
                    <a:lumMod val="75000"/>
                  </a:schemeClr>
                </a:solidFill>
              </a:rPr>
              <a:t>Scatter plot</a:t>
            </a:r>
            <a:endParaRPr lang="en-IN" b="1" dirty="0">
              <a:solidFill>
                <a:schemeClr val="accent1">
                  <a:lumMod val="75000"/>
                </a:schemeClr>
              </a:solidFill>
            </a:endParaRPr>
          </a:p>
        </p:txBody>
      </p:sp>
      <p:sp>
        <p:nvSpPr>
          <p:cNvPr id="8" name="TextBox 7">
            <a:extLst>
              <a:ext uri="{FF2B5EF4-FFF2-40B4-BE49-F238E27FC236}">
                <a16:creationId xmlns:a16="http://schemas.microsoft.com/office/drawing/2014/main" id="{5DFF38C9-C33D-A9AA-B7A3-9AA3E956C3CD}"/>
              </a:ext>
            </a:extLst>
          </p:cNvPr>
          <p:cNvSpPr txBox="1"/>
          <p:nvPr/>
        </p:nvSpPr>
        <p:spPr>
          <a:xfrm>
            <a:off x="838201" y="2415654"/>
            <a:ext cx="4293358" cy="923330"/>
          </a:xfrm>
          <a:prstGeom prst="rect">
            <a:avLst/>
          </a:prstGeom>
          <a:noFill/>
        </p:spPr>
        <p:txBody>
          <a:bodyPr wrap="square" rtlCol="0">
            <a:spAutoFit/>
          </a:bodyPr>
          <a:lstStyle/>
          <a:p>
            <a:r>
              <a:rPr lang="en-US" dirty="0"/>
              <a:t>Scatter plots show a positive correlation between variables, indicating a linear model is the best fit.</a:t>
            </a:r>
            <a:endParaRPr lang="en-IN" dirty="0"/>
          </a:p>
        </p:txBody>
      </p:sp>
    </p:spTree>
    <p:extLst>
      <p:ext uri="{BB962C8B-B14F-4D97-AF65-F5344CB8AC3E}">
        <p14:creationId xmlns:p14="http://schemas.microsoft.com/office/powerpoint/2010/main" val="3497965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4C65-AA63-C215-B00E-F0978C337B6F}"/>
              </a:ext>
            </a:extLst>
          </p:cNvPr>
          <p:cNvSpPr>
            <a:spLocks noGrp="1"/>
          </p:cNvSpPr>
          <p:nvPr>
            <p:ph type="title"/>
          </p:nvPr>
        </p:nvSpPr>
        <p:spPr/>
        <p:txBody>
          <a:bodyPr/>
          <a:lstStyle/>
          <a:p>
            <a:r>
              <a:rPr lang="en-US" b="1" dirty="0">
                <a:solidFill>
                  <a:schemeClr val="accent1">
                    <a:lumMod val="75000"/>
                  </a:schemeClr>
                </a:solidFill>
              </a:rPr>
              <a:t>Preprocessing with </a:t>
            </a:r>
            <a:r>
              <a:rPr lang="en-US" b="1" dirty="0" err="1">
                <a:solidFill>
                  <a:schemeClr val="accent1">
                    <a:lumMod val="75000"/>
                  </a:schemeClr>
                </a:solidFill>
              </a:rPr>
              <a:t>MinMax</a:t>
            </a:r>
            <a:r>
              <a:rPr lang="en-US" b="1" dirty="0">
                <a:solidFill>
                  <a:schemeClr val="accent1">
                    <a:lumMod val="75000"/>
                  </a:schemeClr>
                </a:solidFill>
              </a:rPr>
              <a:t> Scaling</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B0537A89-9FF0-8626-4A47-5E32E4F58A48}"/>
              </a:ext>
            </a:extLst>
          </p:cNvPr>
          <p:cNvSpPr>
            <a:spLocks noGrp="1"/>
          </p:cNvSpPr>
          <p:nvPr>
            <p:ph idx="1"/>
          </p:nvPr>
        </p:nvSpPr>
        <p:spPr>
          <a:xfrm>
            <a:off x="931718" y="2310534"/>
            <a:ext cx="10328564" cy="2593975"/>
          </a:xfrm>
        </p:spPr>
        <p:txBody>
          <a:bodyPr>
            <a:normAutofit/>
          </a:bodyPr>
          <a:lstStyle/>
          <a:p>
            <a:pPr marL="0" indent="0">
              <a:buNone/>
            </a:pPr>
            <a:r>
              <a:rPr lang="en-US" dirty="0"/>
              <a:t>In this case, we have preprocessed the dataset using </a:t>
            </a:r>
            <a:r>
              <a:rPr lang="en-US" dirty="0" err="1"/>
              <a:t>MinMax</a:t>
            </a:r>
            <a:r>
              <a:rPr lang="en-US" dirty="0"/>
              <a:t> scaling before fitting models. </a:t>
            </a:r>
            <a:r>
              <a:rPr lang="en-US" dirty="0" err="1"/>
              <a:t>MinMax</a:t>
            </a:r>
            <a:r>
              <a:rPr lang="en-US" dirty="0"/>
              <a:t> scaling is a common method used to normalize the range of numeric characteristics to a certain range, typically between 0 and 1. This transformation ensures that all features have the same scale, preventing any one feature from dominating the model's learning process.</a:t>
            </a:r>
            <a:endParaRPr lang="en-IN" dirty="0"/>
          </a:p>
        </p:txBody>
      </p:sp>
    </p:spTree>
    <p:extLst>
      <p:ext uri="{BB962C8B-B14F-4D97-AF65-F5344CB8AC3E}">
        <p14:creationId xmlns:p14="http://schemas.microsoft.com/office/powerpoint/2010/main" val="1818637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7DF8-B7A4-2E1A-E574-27B8B615DEE5}"/>
              </a:ext>
            </a:extLst>
          </p:cNvPr>
          <p:cNvSpPr>
            <a:spLocks noGrp="1"/>
          </p:cNvSpPr>
          <p:nvPr>
            <p:ph type="title"/>
          </p:nvPr>
        </p:nvSpPr>
        <p:spPr/>
        <p:txBody>
          <a:bodyPr/>
          <a:lstStyle/>
          <a:p>
            <a:r>
              <a:rPr lang="en-US" b="1" dirty="0">
                <a:solidFill>
                  <a:schemeClr val="accent1">
                    <a:lumMod val="75000"/>
                  </a:schemeClr>
                </a:solidFill>
              </a:rPr>
              <a:t>Split the dataset</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984E01F1-2ADF-229A-B962-FDF883181494}"/>
              </a:ext>
            </a:extLst>
          </p:cNvPr>
          <p:cNvSpPr>
            <a:spLocks noGrp="1"/>
          </p:cNvSpPr>
          <p:nvPr>
            <p:ph idx="1"/>
          </p:nvPr>
        </p:nvSpPr>
        <p:spPr/>
        <p:txBody>
          <a:bodyPr/>
          <a:lstStyle/>
          <a:p>
            <a:pPr marL="0" indent="0">
              <a:buNone/>
            </a:pPr>
            <a:r>
              <a:rPr lang="en-US" dirty="0"/>
              <a:t>I split the data into train data, which made up 80% of the whole set, and test data, which made up 20% of the whole set. Where train data has 9244 rows and 4 columns and test data have 2312 rows and 4 columns.</a:t>
            </a:r>
          </a:p>
          <a:p>
            <a:pPr marL="0" indent="0">
              <a:buNone/>
            </a:pPr>
            <a:r>
              <a:rPr lang="en-US" b="1" dirty="0"/>
              <a:t>Size of the data that has been split</a:t>
            </a:r>
          </a:p>
          <a:p>
            <a:pPr marL="0" indent="0">
              <a:buNone/>
            </a:pPr>
            <a:r>
              <a:rPr lang="en-IN" dirty="0"/>
              <a:t>	</a:t>
            </a:r>
            <a:r>
              <a:rPr lang="en-IN" dirty="0" err="1"/>
              <a:t>X_train</a:t>
            </a:r>
            <a:r>
              <a:rPr lang="en-IN" dirty="0"/>
              <a:t> : (9244, 3)</a:t>
            </a:r>
          </a:p>
          <a:p>
            <a:pPr marL="0" indent="0">
              <a:buNone/>
            </a:pPr>
            <a:r>
              <a:rPr lang="en-IN" dirty="0"/>
              <a:t>	</a:t>
            </a:r>
            <a:r>
              <a:rPr lang="en-IN" dirty="0" err="1"/>
              <a:t>X_test</a:t>
            </a:r>
            <a:r>
              <a:rPr lang="en-IN" dirty="0"/>
              <a:t> : (2312, 3)</a:t>
            </a:r>
          </a:p>
          <a:p>
            <a:pPr marL="0" indent="0">
              <a:buNone/>
            </a:pPr>
            <a:r>
              <a:rPr lang="en-IN" dirty="0"/>
              <a:t>	</a:t>
            </a:r>
            <a:r>
              <a:rPr lang="en-IN" dirty="0" err="1"/>
              <a:t>y_train</a:t>
            </a:r>
            <a:r>
              <a:rPr lang="en-IN" dirty="0"/>
              <a:t>: (9244, 1)</a:t>
            </a:r>
          </a:p>
          <a:p>
            <a:pPr marL="0" indent="0">
              <a:buNone/>
            </a:pPr>
            <a:r>
              <a:rPr lang="en-IN" dirty="0"/>
              <a:t>	</a:t>
            </a:r>
            <a:r>
              <a:rPr lang="en-IN" dirty="0" err="1"/>
              <a:t>y_test</a:t>
            </a:r>
            <a:r>
              <a:rPr lang="en-IN" dirty="0"/>
              <a:t>: (2312, 1)</a:t>
            </a:r>
          </a:p>
        </p:txBody>
      </p:sp>
    </p:spTree>
    <p:extLst>
      <p:ext uri="{BB962C8B-B14F-4D97-AF65-F5344CB8AC3E}">
        <p14:creationId xmlns:p14="http://schemas.microsoft.com/office/powerpoint/2010/main" val="161121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27C6-B30A-1AA4-D1B7-462A7E64FFE1}"/>
              </a:ext>
            </a:extLst>
          </p:cNvPr>
          <p:cNvSpPr>
            <a:spLocks noGrp="1"/>
          </p:cNvSpPr>
          <p:nvPr>
            <p:ph type="title"/>
          </p:nvPr>
        </p:nvSpPr>
        <p:spPr/>
        <p:txBody>
          <a:bodyPr/>
          <a:lstStyle/>
          <a:p>
            <a:r>
              <a:rPr lang="en-US" b="1" dirty="0">
                <a:solidFill>
                  <a:schemeClr val="accent1">
                    <a:lumMod val="75000"/>
                  </a:schemeClr>
                </a:solidFill>
              </a:rPr>
              <a:t>Simple Linear Regression model</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C3F920AE-AEC8-CBC2-BE7D-52E0232C1AE8}"/>
              </a:ext>
            </a:extLst>
          </p:cNvPr>
          <p:cNvSpPr>
            <a:spLocks noGrp="1"/>
          </p:cNvSpPr>
          <p:nvPr>
            <p:ph idx="1"/>
          </p:nvPr>
        </p:nvSpPr>
        <p:spPr>
          <a:xfrm>
            <a:off x="838200" y="1825625"/>
            <a:ext cx="10065327" cy="2552411"/>
          </a:xfrm>
        </p:spPr>
        <p:txBody>
          <a:bodyPr>
            <a:normAutofit fontScale="85000" lnSpcReduction="20000"/>
          </a:bodyPr>
          <a:lstStyle/>
          <a:p>
            <a:r>
              <a:rPr lang="en-US" dirty="0"/>
              <a:t>Intercept: -0.1</a:t>
            </a:r>
          </a:p>
          <a:p>
            <a:r>
              <a:rPr lang="en-US" dirty="0"/>
              <a:t>Coefficients are :</a:t>
            </a:r>
            <a:endParaRPr lang="en-IN" dirty="0"/>
          </a:p>
          <a:p>
            <a:pPr lvl="1">
              <a:lnSpc>
                <a:spcPct val="150000"/>
              </a:lnSpc>
              <a:buFont typeface="Wingdings" panose="05000000000000000000" pitchFamily="2" charset="2"/>
              <a:buChar char="Ø"/>
            </a:pPr>
            <a:r>
              <a:rPr lang="en-US" b="0" kern="1200" dirty="0">
                <a:effectLst/>
                <a:latin typeface="Calibri" panose="020F0502020204030204" pitchFamily="34" charset="0"/>
                <a:ea typeface="+mn-ea"/>
                <a:cs typeface="+mn-cs"/>
              </a:rPr>
              <a:t>Volcanic Eruption Temperature (°C) </a:t>
            </a:r>
            <a:r>
              <a:rPr lang="en-US" sz="3200" i="0" dirty="0">
                <a:effectLst/>
                <a:latin typeface="Helvetica Neue"/>
              </a:rPr>
              <a:t>: </a:t>
            </a:r>
            <a:r>
              <a:rPr lang="en-US" i="0" dirty="0">
                <a:effectLst/>
                <a:latin typeface="Helvetica Neue"/>
              </a:rPr>
              <a:t>-0.09</a:t>
            </a:r>
          </a:p>
          <a:p>
            <a:pPr lvl="1">
              <a:lnSpc>
                <a:spcPct val="150000"/>
              </a:lnSpc>
              <a:buFont typeface="Wingdings" panose="05000000000000000000" pitchFamily="2" charset="2"/>
              <a:buChar char="Ø"/>
            </a:pPr>
            <a:r>
              <a:rPr lang="en-US" b="0" kern="1200" dirty="0">
                <a:effectLst/>
                <a:latin typeface="Calibri" panose="020F0502020204030204" pitchFamily="34" charset="0"/>
                <a:ea typeface="+mn-ea"/>
                <a:cs typeface="+mn-cs"/>
              </a:rPr>
              <a:t>Ice Surface Temperature (°C)</a:t>
            </a:r>
            <a:r>
              <a:rPr lang="en-IN" sz="3200" i="0" dirty="0">
                <a:solidFill>
                  <a:srgbClr val="000000"/>
                </a:solidFill>
                <a:effectLst/>
                <a:latin typeface="Helvetica Neue"/>
              </a:rPr>
              <a:t>: </a:t>
            </a:r>
            <a:r>
              <a:rPr lang="en-IN" i="0" dirty="0">
                <a:solidFill>
                  <a:srgbClr val="000000"/>
                </a:solidFill>
                <a:effectLst/>
                <a:latin typeface="Helvetica Neue"/>
              </a:rPr>
              <a:t>0.08</a:t>
            </a:r>
            <a:endParaRPr lang="en-US" dirty="0">
              <a:solidFill>
                <a:srgbClr val="000000"/>
              </a:solidFill>
              <a:latin typeface="Helvetica Neue"/>
            </a:endParaRPr>
          </a:p>
          <a:p>
            <a:pPr lvl="1">
              <a:lnSpc>
                <a:spcPct val="150000"/>
              </a:lnSpc>
              <a:buFont typeface="Wingdings" panose="05000000000000000000" pitchFamily="2" charset="2"/>
              <a:buChar char="Ø"/>
            </a:pPr>
            <a:r>
              <a:rPr lang="en-IN" i="0" dirty="0">
                <a:solidFill>
                  <a:srgbClr val="000000"/>
                </a:solidFill>
                <a:effectLst/>
                <a:latin typeface="Helvetica Neue"/>
              </a:rPr>
              <a:t>Co2(ppm) : 1.24</a:t>
            </a:r>
          </a:p>
          <a:p>
            <a:pPr marL="457200" lvl="1" indent="0">
              <a:lnSpc>
                <a:spcPct val="150000"/>
              </a:lnSpc>
              <a:buNone/>
            </a:pPr>
            <a:endParaRPr lang="en-US" i="0" dirty="0">
              <a:solidFill>
                <a:srgbClr val="000000"/>
              </a:solidFill>
              <a:effectLst/>
              <a:latin typeface="Helvetica Neue"/>
            </a:endParaRPr>
          </a:p>
        </p:txBody>
      </p:sp>
      <p:pic>
        <p:nvPicPr>
          <p:cNvPr id="9" name="Graphic 8">
            <a:extLst>
              <a:ext uri="{FF2B5EF4-FFF2-40B4-BE49-F238E27FC236}">
                <a16:creationId xmlns:a16="http://schemas.microsoft.com/office/drawing/2014/main" id="{AAE9B4A0-6314-A9BD-CE89-8325E41186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0115" y="4431926"/>
            <a:ext cx="8395854" cy="391536"/>
          </a:xfrm>
          <a:prstGeom prst="rect">
            <a:avLst/>
          </a:prstGeom>
        </p:spPr>
      </p:pic>
      <p:sp>
        <p:nvSpPr>
          <p:cNvPr id="10" name="TextBox 9">
            <a:extLst>
              <a:ext uri="{FF2B5EF4-FFF2-40B4-BE49-F238E27FC236}">
                <a16:creationId xmlns:a16="http://schemas.microsoft.com/office/drawing/2014/main" id="{0F860429-2008-137F-0D26-A56A4D51FD69}"/>
              </a:ext>
            </a:extLst>
          </p:cNvPr>
          <p:cNvSpPr txBox="1"/>
          <p:nvPr/>
        </p:nvSpPr>
        <p:spPr>
          <a:xfrm>
            <a:off x="1039092" y="5250873"/>
            <a:ext cx="4099969" cy="830997"/>
          </a:xfrm>
          <a:prstGeom prst="rect">
            <a:avLst/>
          </a:prstGeom>
          <a:noFill/>
        </p:spPr>
        <p:txBody>
          <a:bodyPr wrap="none" rtlCol="0">
            <a:spAutoFit/>
          </a:bodyPr>
          <a:lstStyle/>
          <a:p>
            <a:pPr marL="285750" indent="-285750">
              <a:buFont typeface="Arial" panose="020B0604020202020204" pitchFamily="34" charset="0"/>
              <a:buChar char="•"/>
            </a:pPr>
            <a:r>
              <a:rPr lang="en-IN" sz="2400" dirty="0"/>
              <a:t>R-squared</a:t>
            </a:r>
            <a:r>
              <a:rPr lang="en-US" sz="2400" dirty="0"/>
              <a:t>: 0.75</a:t>
            </a:r>
          </a:p>
          <a:p>
            <a:pPr marL="285750" indent="-285750">
              <a:buFont typeface="Arial" panose="020B0604020202020204" pitchFamily="34" charset="0"/>
              <a:buChar char="•"/>
            </a:pPr>
            <a:r>
              <a:rPr lang="en-IN" sz="2400" b="0" i="0" dirty="0">
                <a:solidFill>
                  <a:srgbClr val="040C28"/>
                </a:solidFill>
                <a:effectLst/>
                <a:latin typeface="Google Sans"/>
              </a:rPr>
              <a:t>Root Mean Square Error: 0.1 </a:t>
            </a:r>
            <a:endParaRPr lang="en-IN" sz="2400" dirty="0"/>
          </a:p>
        </p:txBody>
      </p:sp>
      <p:sp>
        <p:nvSpPr>
          <p:cNvPr id="4" name="TextBox 3">
            <a:extLst>
              <a:ext uri="{FF2B5EF4-FFF2-40B4-BE49-F238E27FC236}">
                <a16:creationId xmlns:a16="http://schemas.microsoft.com/office/drawing/2014/main" id="{DCFC4E93-4F10-7A18-F2BE-510318E4AFCC}"/>
              </a:ext>
            </a:extLst>
          </p:cNvPr>
          <p:cNvSpPr txBox="1"/>
          <p:nvPr/>
        </p:nvSpPr>
        <p:spPr>
          <a:xfrm>
            <a:off x="1039092" y="6248400"/>
            <a:ext cx="11037189" cy="369332"/>
          </a:xfrm>
          <a:prstGeom prst="rect">
            <a:avLst/>
          </a:prstGeom>
          <a:noFill/>
        </p:spPr>
        <p:txBody>
          <a:bodyPr wrap="none" rtlCol="0">
            <a:spAutoFit/>
          </a:bodyPr>
          <a:lstStyle/>
          <a:p>
            <a:r>
              <a:rPr lang="en-US" dirty="0"/>
              <a:t>So, this simple linear regression model makes very good predictions. We try to see if we can make better predictions.</a:t>
            </a:r>
            <a:endParaRPr lang="en-IN" dirty="0"/>
          </a:p>
        </p:txBody>
      </p:sp>
    </p:spTree>
    <p:extLst>
      <p:ext uri="{BB962C8B-B14F-4D97-AF65-F5344CB8AC3E}">
        <p14:creationId xmlns:p14="http://schemas.microsoft.com/office/powerpoint/2010/main" val="1464133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41B9-BCC2-C515-AA3B-2CEC6CC86047}"/>
              </a:ext>
            </a:extLst>
          </p:cNvPr>
          <p:cNvSpPr>
            <a:spLocks noGrp="1"/>
          </p:cNvSpPr>
          <p:nvPr>
            <p:ph type="title"/>
          </p:nvPr>
        </p:nvSpPr>
        <p:spPr/>
        <p:txBody>
          <a:bodyPr/>
          <a:lstStyle/>
          <a:p>
            <a:r>
              <a:rPr lang="en-US" b="1" dirty="0">
                <a:solidFill>
                  <a:schemeClr val="accent1">
                    <a:lumMod val="75000"/>
                  </a:schemeClr>
                </a:solidFill>
              </a:rPr>
              <a:t>Graph of Actual vs. Predicted</a:t>
            </a:r>
            <a:endParaRPr lang="en-IN" b="1" dirty="0">
              <a:solidFill>
                <a:schemeClr val="accent1">
                  <a:lumMod val="75000"/>
                </a:schemeClr>
              </a:solidFill>
            </a:endParaRPr>
          </a:p>
        </p:txBody>
      </p:sp>
      <p:pic>
        <p:nvPicPr>
          <p:cNvPr id="6" name="Content Placeholder 5">
            <a:extLst>
              <a:ext uri="{FF2B5EF4-FFF2-40B4-BE49-F238E27FC236}">
                <a16:creationId xmlns:a16="http://schemas.microsoft.com/office/drawing/2014/main" id="{D1EFDCEA-AD02-CCEE-4F0F-BDA534D4C87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98254" y="1852920"/>
            <a:ext cx="5795491" cy="4351338"/>
          </a:xfrm>
        </p:spPr>
      </p:pic>
    </p:spTree>
    <p:extLst>
      <p:ext uri="{BB962C8B-B14F-4D97-AF65-F5344CB8AC3E}">
        <p14:creationId xmlns:p14="http://schemas.microsoft.com/office/powerpoint/2010/main" val="3379971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68B0-48FD-2B13-1172-1F25A531CB67}"/>
              </a:ext>
            </a:extLst>
          </p:cNvPr>
          <p:cNvSpPr>
            <a:spLocks noGrp="1"/>
          </p:cNvSpPr>
          <p:nvPr>
            <p:ph type="title"/>
          </p:nvPr>
        </p:nvSpPr>
        <p:spPr/>
        <p:txBody>
          <a:bodyPr/>
          <a:lstStyle/>
          <a:p>
            <a:r>
              <a:rPr lang="en-IN" b="1" dirty="0">
                <a:solidFill>
                  <a:schemeClr val="accent1">
                    <a:lumMod val="75000"/>
                  </a:schemeClr>
                </a:solidFill>
              </a:rPr>
              <a:t>Passive Aggressive Regression Model</a:t>
            </a:r>
          </a:p>
        </p:txBody>
      </p:sp>
      <p:pic>
        <p:nvPicPr>
          <p:cNvPr id="7" name="Graphic 6">
            <a:extLst>
              <a:ext uri="{FF2B5EF4-FFF2-40B4-BE49-F238E27FC236}">
                <a16:creationId xmlns:a16="http://schemas.microsoft.com/office/drawing/2014/main" id="{802B7776-0B5C-6724-47B7-BA4605181F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48790" y="4925767"/>
            <a:ext cx="6713035" cy="355657"/>
          </a:xfrm>
          <a:prstGeom prst="rect">
            <a:avLst/>
          </a:prstGeom>
        </p:spPr>
      </p:pic>
      <p:sp>
        <p:nvSpPr>
          <p:cNvPr id="8" name="TextBox 7">
            <a:extLst>
              <a:ext uri="{FF2B5EF4-FFF2-40B4-BE49-F238E27FC236}">
                <a16:creationId xmlns:a16="http://schemas.microsoft.com/office/drawing/2014/main" id="{0A340C24-6968-00AA-8D66-6F0FCBB3038C}"/>
              </a:ext>
            </a:extLst>
          </p:cNvPr>
          <p:cNvSpPr txBox="1"/>
          <p:nvPr/>
        </p:nvSpPr>
        <p:spPr>
          <a:xfrm>
            <a:off x="1080655" y="5805055"/>
            <a:ext cx="4255460" cy="830997"/>
          </a:xfrm>
          <a:prstGeom prst="rect">
            <a:avLst/>
          </a:prstGeom>
          <a:noFill/>
        </p:spPr>
        <p:txBody>
          <a:bodyPr wrap="none" rtlCol="0">
            <a:spAutoFit/>
          </a:bodyPr>
          <a:lstStyle/>
          <a:p>
            <a:pPr marL="285750" indent="-285750">
              <a:buFont typeface="Arial" panose="020B0604020202020204" pitchFamily="34" charset="0"/>
              <a:buChar char="•"/>
            </a:pPr>
            <a:r>
              <a:rPr lang="en-IN" sz="2400" dirty="0"/>
              <a:t>R-squared</a:t>
            </a:r>
            <a:r>
              <a:rPr lang="en-US" sz="2400" dirty="0"/>
              <a:t>: 0.94</a:t>
            </a:r>
          </a:p>
          <a:p>
            <a:pPr marL="285750" indent="-285750">
              <a:buFont typeface="Arial" panose="020B0604020202020204" pitchFamily="34" charset="0"/>
              <a:buChar char="•"/>
            </a:pPr>
            <a:r>
              <a:rPr lang="en-IN" sz="2400" b="0" i="0" dirty="0">
                <a:solidFill>
                  <a:srgbClr val="040C28"/>
                </a:solidFill>
                <a:effectLst/>
                <a:latin typeface="Google Sans"/>
              </a:rPr>
              <a:t>Root Mean Square Error: 0.05 </a:t>
            </a:r>
            <a:endParaRPr lang="en-IN" sz="2400" dirty="0"/>
          </a:p>
        </p:txBody>
      </p:sp>
      <p:sp>
        <p:nvSpPr>
          <p:cNvPr id="3" name="TextBox 2">
            <a:extLst>
              <a:ext uri="{FF2B5EF4-FFF2-40B4-BE49-F238E27FC236}">
                <a16:creationId xmlns:a16="http://schemas.microsoft.com/office/drawing/2014/main" id="{972FCBB9-063D-0F83-8FCD-B8BE37821543}"/>
              </a:ext>
            </a:extLst>
          </p:cNvPr>
          <p:cNvSpPr txBox="1"/>
          <p:nvPr/>
        </p:nvSpPr>
        <p:spPr>
          <a:xfrm>
            <a:off x="838200" y="1690688"/>
            <a:ext cx="10044545" cy="2215991"/>
          </a:xfrm>
          <a:prstGeom prst="rect">
            <a:avLst/>
          </a:prstGeom>
          <a:noFill/>
        </p:spPr>
        <p:txBody>
          <a:bodyPr wrap="square" rtlCol="0">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The Passive Aggressive Regression model is useful for large datasets and scenarios where the data distribution may change. It is efficient and converges quickly, making it suitable for real-time applications or limited computational resources. The Passive Aggressive Regression Model will update the coefficient of the linear model to get a good prediction.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2B3B1761-89B0-5865-CCAC-4D11F828092E}"/>
              </a:ext>
            </a:extLst>
          </p:cNvPr>
          <p:cNvSpPr txBox="1"/>
          <p:nvPr/>
        </p:nvSpPr>
        <p:spPr>
          <a:xfrm>
            <a:off x="838200" y="3906679"/>
            <a:ext cx="9100633" cy="738664"/>
          </a:xfrm>
          <a:prstGeom prst="rect">
            <a:avLst/>
          </a:prstGeom>
          <a:noFill/>
        </p:spPr>
        <p:txBody>
          <a:bodyPr wrap="none" rtlCol="0">
            <a:spAutoFit/>
          </a:bodyPr>
          <a:lstStyle/>
          <a:p>
            <a:r>
              <a:rPr lang="en-US" sz="2400" dirty="0">
                <a:effectLst/>
              </a:rPr>
              <a:t>Here is the final model after passive-aggressive regression model fitting:</a:t>
            </a:r>
          </a:p>
          <a:p>
            <a:endParaRPr lang="en-IN" dirty="0"/>
          </a:p>
        </p:txBody>
      </p:sp>
    </p:spTree>
    <p:extLst>
      <p:ext uri="{BB962C8B-B14F-4D97-AF65-F5344CB8AC3E}">
        <p14:creationId xmlns:p14="http://schemas.microsoft.com/office/powerpoint/2010/main" val="1492411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5371CFCC-6FE2-EBC6-CD3C-1D0C57C5AEE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77933" y="1066800"/>
            <a:ext cx="7713225" cy="5791200"/>
          </a:xfrm>
        </p:spPr>
      </p:pic>
      <p:sp>
        <p:nvSpPr>
          <p:cNvPr id="2" name="Title 1">
            <a:extLst>
              <a:ext uri="{FF2B5EF4-FFF2-40B4-BE49-F238E27FC236}">
                <a16:creationId xmlns:a16="http://schemas.microsoft.com/office/drawing/2014/main" id="{EAE841B9-BCC2-C515-AA3B-2CEC6CC86047}"/>
              </a:ext>
            </a:extLst>
          </p:cNvPr>
          <p:cNvSpPr>
            <a:spLocks noGrp="1"/>
          </p:cNvSpPr>
          <p:nvPr>
            <p:ph type="title"/>
          </p:nvPr>
        </p:nvSpPr>
        <p:spPr/>
        <p:txBody>
          <a:bodyPr/>
          <a:lstStyle/>
          <a:p>
            <a:r>
              <a:rPr lang="en-US" b="1" dirty="0">
                <a:solidFill>
                  <a:schemeClr val="accent1">
                    <a:lumMod val="75000"/>
                  </a:schemeClr>
                </a:solidFill>
              </a:rPr>
              <a:t>Graph of Actual vs. Predicted</a:t>
            </a:r>
            <a:endParaRPr lang="en-IN" b="1" dirty="0">
              <a:solidFill>
                <a:schemeClr val="accent1">
                  <a:lumMod val="75000"/>
                </a:schemeClr>
              </a:solidFill>
            </a:endParaRPr>
          </a:p>
        </p:txBody>
      </p:sp>
    </p:spTree>
    <p:extLst>
      <p:ext uri="{BB962C8B-B14F-4D97-AF65-F5344CB8AC3E}">
        <p14:creationId xmlns:p14="http://schemas.microsoft.com/office/powerpoint/2010/main" val="3277831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68B0-48FD-2B13-1172-1F25A531CB67}"/>
              </a:ext>
            </a:extLst>
          </p:cNvPr>
          <p:cNvSpPr>
            <a:spLocks noGrp="1"/>
          </p:cNvSpPr>
          <p:nvPr>
            <p:ph type="title"/>
          </p:nvPr>
        </p:nvSpPr>
        <p:spPr/>
        <p:txBody>
          <a:bodyPr/>
          <a:lstStyle/>
          <a:p>
            <a:r>
              <a:rPr lang="en-IN" b="0" i="0" dirty="0">
                <a:solidFill>
                  <a:schemeClr val="accent1">
                    <a:lumMod val="75000"/>
                  </a:schemeClr>
                </a:solidFill>
                <a:effectLst/>
                <a:latin typeface="-apple-system"/>
              </a:rPr>
              <a:t>Huber Regression </a:t>
            </a:r>
            <a:r>
              <a:rPr lang="en-IN" b="1" dirty="0">
                <a:solidFill>
                  <a:schemeClr val="accent1">
                    <a:lumMod val="75000"/>
                  </a:schemeClr>
                </a:solidFill>
              </a:rPr>
              <a:t>Model</a:t>
            </a:r>
          </a:p>
        </p:txBody>
      </p:sp>
      <p:pic>
        <p:nvPicPr>
          <p:cNvPr id="7" name="Graphic 6">
            <a:extLst>
              <a:ext uri="{FF2B5EF4-FFF2-40B4-BE49-F238E27FC236}">
                <a16:creationId xmlns:a16="http://schemas.microsoft.com/office/drawing/2014/main" id="{802B7776-0B5C-6724-47B7-BA4605181F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7950" y="5382855"/>
            <a:ext cx="5541821" cy="270744"/>
          </a:xfrm>
          <a:prstGeom prst="rect">
            <a:avLst/>
          </a:prstGeom>
        </p:spPr>
      </p:pic>
      <p:sp>
        <p:nvSpPr>
          <p:cNvPr id="8" name="TextBox 7">
            <a:extLst>
              <a:ext uri="{FF2B5EF4-FFF2-40B4-BE49-F238E27FC236}">
                <a16:creationId xmlns:a16="http://schemas.microsoft.com/office/drawing/2014/main" id="{0A340C24-6968-00AA-8D66-6F0FCBB3038C}"/>
              </a:ext>
            </a:extLst>
          </p:cNvPr>
          <p:cNvSpPr txBox="1"/>
          <p:nvPr/>
        </p:nvSpPr>
        <p:spPr>
          <a:xfrm>
            <a:off x="1080655" y="5805055"/>
            <a:ext cx="4255460" cy="830997"/>
          </a:xfrm>
          <a:prstGeom prst="rect">
            <a:avLst/>
          </a:prstGeom>
          <a:noFill/>
        </p:spPr>
        <p:txBody>
          <a:bodyPr wrap="none" rtlCol="0">
            <a:spAutoFit/>
          </a:bodyPr>
          <a:lstStyle/>
          <a:p>
            <a:pPr marL="285750" indent="-285750">
              <a:buFont typeface="Arial" panose="020B0604020202020204" pitchFamily="34" charset="0"/>
              <a:buChar char="•"/>
            </a:pPr>
            <a:r>
              <a:rPr lang="en-IN" sz="2400" dirty="0"/>
              <a:t>R-squared</a:t>
            </a:r>
            <a:r>
              <a:rPr lang="en-US" sz="2400" dirty="0"/>
              <a:t>: 0.96</a:t>
            </a:r>
          </a:p>
          <a:p>
            <a:pPr marL="285750" indent="-285750">
              <a:buFont typeface="Arial" panose="020B0604020202020204" pitchFamily="34" charset="0"/>
              <a:buChar char="•"/>
            </a:pPr>
            <a:r>
              <a:rPr lang="en-IN" sz="2400" b="0" i="0" dirty="0">
                <a:solidFill>
                  <a:srgbClr val="040C28"/>
                </a:solidFill>
                <a:effectLst/>
                <a:latin typeface="Google Sans"/>
              </a:rPr>
              <a:t>Root Mean Square Error: 0.04 </a:t>
            </a:r>
            <a:endParaRPr lang="en-IN" sz="2400" dirty="0"/>
          </a:p>
        </p:txBody>
      </p:sp>
      <p:sp>
        <p:nvSpPr>
          <p:cNvPr id="3" name="TextBox 2">
            <a:extLst>
              <a:ext uri="{FF2B5EF4-FFF2-40B4-BE49-F238E27FC236}">
                <a16:creationId xmlns:a16="http://schemas.microsoft.com/office/drawing/2014/main" id="{1F52841F-C8E3-EE04-FAAF-DB48362CDA4C}"/>
              </a:ext>
            </a:extLst>
          </p:cNvPr>
          <p:cNvSpPr txBox="1"/>
          <p:nvPr/>
        </p:nvSpPr>
        <p:spPr>
          <a:xfrm>
            <a:off x="1052762" y="1499041"/>
            <a:ext cx="10301038" cy="984885"/>
          </a:xfrm>
          <a:prstGeom prst="rect">
            <a:avLst/>
          </a:prstGeom>
          <a:noFill/>
        </p:spPr>
        <p:txBody>
          <a:bodyPr wrap="square" rtlCol="0">
            <a:sp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Huber regression model is a robust regression technique that assigns less weight to outliers, allowing for a more robust estimation of regression parameters.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7EF68166-C45A-967B-8664-59880740435E}"/>
              </a:ext>
            </a:extLst>
          </p:cNvPr>
          <p:cNvSpPr txBox="1"/>
          <p:nvPr/>
        </p:nvSpPr>
        <p:spPr>
          <a:xfrm>
            <a:off x="1080655" y="2299260"/>
            <a:ext cx="2430474" cy="400110"/>
          </a:xfrm>
          <a:prstGeom prst="rect">
            <a:avLst/>
          </a:prstGeom>
          <a:noFill/>
        </p:spPr>
        <p:txBody>
          <a:bodyPr wrap="none" rtlCol="0">
            <a:spAutoFit/>
          </a:bodyPr>
          <a:lstStyle/>
          <a:p>
            <a:r>
              <a:rPr lang="en-US" sz="2000" dirty="0"/>
              <a:t>Huber Loss Function :</a:t>
            </a:r>
            <a:endParaRPr lang="en-IN" sz="2000" dirty="0"/>
          </a:p>
        </p:txBody>
      </p:sp>
      <p:pic>
        <p:nvPicPr>
          <p:cNvPr id="9" name="Graphic 8">
            <a:extLst>
              <a:ext uri="{FF2B5EF4-FFF2-40B4-BE49-F238E27FC236}">
                <a16:creationId xmlns:a16="http://schemas.microsoft.com/office/drawing/2014/main" id="{40A7C1BB-A8FE-B495-B31E-7F800A8046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0470" y="2677562"/>
            <a:ext cx="4355425" cy="599982"/>
          </a:xfrm>
          <a:prstGeom prst="rect">
            <a:avLst/>
          </a:prstGeom>
        </p:spPr>
      </p:pic>
      <p:sp>
        <p:nvSpPr>
          <p:cNvPr id="10" name="TextBox 9">
            <a:extLst>
              <a:ext uri="{FF2B5EF4-FFF2-40B4-BE49-F238E27FC236}">
                <a16:creationId xmlns:a16="http://schemas.microsoft.com/office/drawing/2014/main" id="{365D39DD-FD54-319E-38F0-5ACCB7174392}"/>
              </a:ext>
            </a:extLst>
          </p:cNvPr>
          <p:cNvSpPr txBox="1"/>
          <p:nvPr/>
        </p:nvSpPr>
        <p:spPr>
          <a:xfrm>
            <a:off x="1080654" y="3429000"/>
            <a:ext cx="10301037" cy="1600438"/>
          </a:xfrm>
          <a:prstGeom prst="rect">
            <a:avLst/>
          </a:prstGeom>
          <a:noFill/>
        </p:spPr>
        <p:txBody>
          <a:bodyPr wrap="square" rtlCol="0">
            <a:sp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Huber loss function handles outliers by minimizing the sum of the Huber loss function across all data points. The threshold parameter q choice determines the trade-off between robustness and efficiency, with larger q values making the model more robust to outliers but less efficient for non-outlying data points.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0F40B712-B01C-D6A5-9D5A-E3B0F9451E09}"/>
              </a:ext>
            </a:extLst>
          </p:cNvPr>
          <p:cNvSpPr txBox="1"/>
          <p:nvPr/>
        </p:nvSpPr>
        <p:spPr>
          <a:xfrm>
            <a:off x="1080654" y="4705747"/>
            <a:ext cx="7837467" cy="677108"/>
          </a:xfrm>
          <a:prstGeom prst="rect">
            <a:avLst/>
          </a:prstGeom>
          <a:noFill/>
        </p:spPr>
        <p:txBody>
          <a:bodyPr wrap="none" rtlCol="0">
            <a:spAutoFit/>
          </a:bodyPr>
          <a:lstStyle/>
          <a:p>
            <a:r>
              <a:rPr lang="en-US" sz="2000" dirty="0">
                <a:effectLst/>
              </a:rPr>
              <a:t>Here is the final model after the Huber </a:t>
            </a:r>
            <a:r>
              <a:rPr lang="en-US" sz="2000" dirty="0"/>
              <a:t>R</a:t>
            </a:r>
            <a:r>
              <a:rPr lang="en-US" sz="2000" dirty="0">
                <a:effectLst/>
              </a:rPr>
              <a:t>egression model fitting with q=1</a:t>
            </a:r>
            <a:r>
              <a:rPr lang="en-IN" sz="2000" dirty="0">
                <a:effectLst/>
              </a:rPr>
              <a:t>:</a:t>
            </a:r>
          </a:p>
          <a:p>
            <a:endParaRPr lang="en-IN" dirty="0"/>
          </a:p>
        </p:txBody>
      </p:sp>
    </p:spTree>
    <p:extLst>
      <p:ext uri="{BB962C8B-B14F-4D97-AF65-F5344CB8AC3E}">
        <p14:creationId xmlns:p14="http://schemas.microsoft.com/office/powerpoint/2010/main" val="2511111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5371CFCC-6FE2-EBC6-CD3C-1D0C57C5AEE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71006" y="1066800"/>
            <a:ext cx="7713225" cy="5791200"/>
          </a:xfrm>
        </p:spPr>
      </p:pic>
      <p:sp>
        <p:nvSpPr>
          <p:cNvPr id="2" name="Title 1">
            <a:extLst>
              <a:ext uri="{FF2B5EF4-FFF2-40B4-BE49-F238E27FC236}">
                <a16:creationId xmlns:a16="http://schemas.microsoft.com/office/drawing/2014/main" id="{EAE841B9-BCC2-C515-AA3B-2CEC6CC86047}"/>
              </a:ext>
            </a:extLst>
          </p:cNvPr>
          <p:cNvSpPr>
            <a:spLocks noGrp="1"/>
          </p:cNvSpPr>
          <p:nvPr>
            <p:ph type="title"/>
          </p:nvPr>
        </p:nvSpPr>
        <p:spPr/>
        <p:txBody>
          <a:bodyPr/>
          <a:lstStyle/>
          <a:p>
            <a:r>
              <a:rPr lang="en-US" b="1" dirty="0">
                <a:solidFill>
                  <a:schemeClr val="accent1">
                    <a:lumMod val="75000"/>
                  </a:schemeClr>
                </a:solidFill>
              </a:rPr>
              <a:t>Graph of Actual vs. Predicted</a:t>
            </a:r>
            <a:endParaRPr lang="en-IN" b="1" dirty="0">
              <a:solidFill>
                <a:schemeClr val="accent1">
                  <a:lumMod val="75000"/>
                </a:schemeClr>
              </a:solidFill>
            </a:endParaRPr>
          </a:p>
        </p:txBody>
      </p:sp>
    </p:spTree>
    <p:extLst>
      <p:ext uri="{BB962C8B-B14F-4D97-AF65-F5344CB8AC3E}">
        <p14:creationId xmlns:p14="http://schemas.microsoft.com/office/powerpoint/2010/main" val="189885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C7F7-FC10-76E8-2148-3B26BD7F70C1}"/>
              </a:ext>
            </a:extLst>
          </p:cNvPr>
          <p:cNvSpPr>
            <a:spLocks noGrp="1"/>
          </p:cNvSpPr>
          <p:nvPr>
            <p:ph type="title"/>
          </p:nvPr>
        </p:nvSpPr>
        <p:spPr>
          <a:xfrm>
            <a:off x="838200" y="295852"/>
            <a:ext cx="10515600" cy="1325563"/>
          </a:xfrm>
        </p:spPr>
        <p:txBody>
          <a:bodyPr>
            <a:normAutofit/>
          </a:bodyPr>
          <a:lstStyle/>
          <a:p>
            <a:r>
              <a:rPr lang="en-IN" b="1" i="0" u="none" strike="noStrike" dirty="0">
                <a:solidFill>
                  <a:schemeClr val="accent1">
                    <a:lumMod val="75000"/>
                  </a:schemeClr>
                </a:solidFill>
                <a:effectLst/>
                <a:latin typeface="League Spartan"/>
              </a:rPr>
              <a:t>Ice Cores</a:t>
            </a:r>
            <a:endParaRPr lang="en-IN" sz="8800" dirty="0">
              <a:solidFill>
                <a:schemeClr val="accent1">
                  <a:lumMod val="75000"/>
                </a:schemeClr>
              </a:solidFill>
            </a:endParaRPr>
          </a:p>
        </p:txBody>
      </p:sp>
      <p:sp>
        <p:nvSpPr>
          <p:cNvPr id="3" name="Content Placeholder 2">
            <a:extLst>
              <a:ext uri="{FF2B5EF4-FFF2-40B4-BE49-F238E27FC236}">
                <a16:creationId xmlns:a16="http://schemas.microsoft.com/office/drawing/2014/main" id="{5FA2324E-3677-0769-0E5E-799FD8E5FAFC}"/>
              </a:ext>
            </a:extLst>
          </p:cNvPr>
          <p:cNvSpPr>
            <a:spLocks noGrp="1"/>
          </p:cNvSpPr>
          <p:nvPr>
            <p:ph idx="1"/>
          </p:nvPr>
        </p:nvSpPr>
        <p:spPr>
          <a:xfrm>
            <a:off x="1237482" y="5392352"/>
            <a:ext cx="10515600" cy="1476627"/>
          </a:xfrm>
        </p:spPr>
        <p:txBody>
          <a:bodyPr>
            <a:normAutofit lnSpcReduction="10000"/>
          </a:bodyPr>
          <a:lstStyle/>
          <a:p>
            <a:pPr marL="0" indent="0" fontAlgn="base">
              <a:spcBef>
                <a:spcPts val="0"/>
              </a:spcBef>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I choose Ice-core proxy among all of these. because </a:t>
            </a:r>
            <a:endParaRPr lang="en-US" sz="2400" b="0" i="0" u="none" strike="noStrike" dirty="0">
              <a:solidFill>
                <a:srgbClr val="000000"/>
              </a:solidFill>
              <a:effectLst/>
              <a:latin typeface="Inter"/>
            </a:endParaRPr>
          </a:p>
          <a:p>
            <a:pPr lvl="1" fontAlgn="base">
              <a:spcBef>
                <a:spcPts val="0"/>
              </a:spcBef>
            </a:pPr>
            <a:r>
              <a:rPr lang="en-US" sz="2000" b="0" i="0" u="none" strike="noStrike" dirty="0">
                <a:solidFill>
                  <a:srgbClr val="000000"/>
                </a:solidFill>
                <a:effectLst/>
              </a:rPr>
              <a:t>Provide a long-term perspective on climate variability</a:t>
            </a:r>
          </a:p>
          <a:p>
            <a:pPr lvl="1" fontAlgn="base">
              <a:spcBef>
                <a:spcPts val="0"/>
              </a:spcBef>
            </a:pPr>
            <a:r>
              <a:rPr lang="en-US" sz="2000" b="0" i="0" u="none" strike="noStrike" dirty="0">
                <a:solidFill>
                  <a:srgbClr val="000000"/>
                </a:solidFill>
                <a:effectLst/>
              </a:rPr>
              <a:t>Layers in ice cores can be accurately dated using various methods</a:t>
            </a:r>
          </a:p>
          <a:p>
            <a:pPr lvl="1" fontAlgn="base">
              <a:spcBef>
                <a:spcPts val="0"/>
              </a:spcBef>
            </a:pPr>
            <a:r>
              <a:rPr lang="en-US" sz="2000" b="0" i="0" u="none" strike="noStrike" dirty="0">
                <a:solidFill>
                  <a:srgbClr val="000000"/>
                </a:solidFill>
                <a:effectLst/>
              </a:rPr>
              <a:t>Ice cores contain information about past climate conditions, including atmospheric composition, temperature, etc.</a:t>
            </a:r>
          </a:p>
        </p:txBody>
      </p:sp>
      <p:pic>
        <p:nvPicPr>
          <p:cNvPr id="6" name="Picture 5">
            <a:extLst>
              <a:ext uri="{FF2B5EF4-FFF2-40B4-BE49-F238E27FC236}">
                <a16:creationId xmlns:a16="http://schemas.microsoft.com/office/drawing/2014/main" id="{5B27EE26-6D81-0AB7-7F2D-AE60D94AA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82" y="1368283"/>
            <a:ext cx="3978068" cy="3507330"/>
          </a:xfrm>
          <a:prstGeom prst="rect">
            <a:avLst/>
          </a:prstGeom>
        </p:spPr>
      </p:pic>
      <p:pic>
        <p:nvPicPr>
          <p:cNvPr id="7" name="Content Placeholder 4">
            <a:extLst>
              <a:ext uri="{FF2B5EF4-FFF2-40B4-BE49-F238E27FC236}">
                <a16:creationId xmlns:a16="http://schemas.microsoft.com/office/drawing/2014/main" id="{33DD76AA-2ACE-C66E-B264-DB4F375CD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030" y="1535518"/>
            <a:ext cx="4759290" cy="3172860"/>
          </a:xfrm>
          <a:prstGeom prst="rect">
            <a:avLst/>
          </a:prstGeom>
          <a:ln>
            <a:noFill/>
          </a:ln>
          <a:effectLst>
            <a:softEdge rad="112500"/>
          </a:effectLst>
        </p:spPr>
      </p:pic>
      <p:sp>
        <p:nvSpPr>
          <p:cNvPr id="4" name="TextBox 3">
            <a:extLst>
              <a:ext uri="{FF2B5EF4-FFF2-40B4-BE49-F238E27FC236}">
                <a16:creationId xmlns:a16="http://schemas.microsoft.com/office/drawing/2014/main" id="{906B75D3-7AE8-E29E-94CA-4CE9A05E6928}"/>
              </a:ext>
            </a:extLst>
          </p:cNvPr>
          <p:cNvSpPr txBox="1"/>
          <p:nvPr/>
        </p:nvSpPr>
        <p:spPr>
          <a:xfrm>
            <a:off x="6976452" y="4762609"/>
            <a:ext cx="2819683" cy="369332"/>
          </a:xfrm>
          <a:prstGeom prst="rect">
            <a:avLst/>
          </a:prstGeom>
          <a:noFill/>
        </p:spPr>
        <p:txBody>
          <a:bodyPr wrap="none" rtlCol="0">
            <a:spAutoFit/>
          </a:bodyPr>
          <a:lstStyle/>
          <a:p>
            <a:r>
              <a:rPr lang="en-US" dirty="0"/>
              <a:t>Image5: </a:t>
            </a:r>
            <a:r>
              <a:rPr lang="en-IN" dirty="0">
                <a:effectLst/>
              </a:rPr>
              <a:t>Ice driller machines</a:t>
            </a:r>
          </a:p>
        </p:txBody>
      </p:sp>
    </p:spTree>
    <p:extLst>
      <p:ext uri="{BB962C8B-B14F-4D97-AF65-F5344CB8AC3E}">
        <p14:creationId xmlns:p14="http://schemas.microsoft.com/office/powerpoint/2010/main" val="753875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E845-2DA8-E314-2618-1F4AD9089EF2}"/>
              </a:ext>
            </a:extLst>
          </p:cNvPr>
          <p:cNvSpPr>
            <a:spLocks noGrp="1"/>
          </p:cNvSpPr>
          <p:nvPr>
            <p:ph type="title"/>
          </p:nvPr>
        </p:nvSpPr>
        <p:spPr/>
        <p:txBody>
          <a:bodyPr/>
          <a:lstStyle/>
          <a:p>
            <a:r>
              <a:rPr lang="en-US" b="1" dirty="0">
                <a:solidFill>
                  <a:schemeClr val="accent1">
                    <a:lumMod val="75000"/>
                  </a:schemeClr>
                </a:solidFill>
              </a:rPr>
              <a:t>Conclusion:</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14EBED1A-D7BD-CA64-C1D1-2DC3262883AA}"/>
              </a:ext>
            </a:extLst>
          </p:cNvPr>
          <p:cNvSpPr>
            <a:spLocks noGrp="1"/>
          </p:cNvSpPr>
          <p:nvPr>
            <p:ph idx="1"/>
          </p:nvPr>
        </p:nvSpPr>
        <p:spPr/>
        <p:txBody>
          <a:bodyPr>
            <a:normAutofit/>
          </a:bodyPr>
          <a:lstStyle/>
          <a:p>
            <a:r>
              <a:rPr lang="en-US" dirty="0"/>
              <a:t>In our attempt to </a:t>
            </a:r>
            <a:r>
              <a:rPr lang="en-US" dirty="0" err="1"/>
              <a:t>backcast</a:t>
            </a:r>
            <a:r>
              <a:rPr lang="en-US" dirty="0"/>
              <a:t> temperature using univariate models and methods, we have not achieved the desired level of accuracy and faced challenges with long-term prediction. To improve results, we added expensive factors, transformed our data into a multivariate format, and utilized a linear model for </a:t>
            </a:r>
            <a:r>
              <a:rPr lang="en-US" dirty="0" err="1"/>
              <a:t>backcasting</a:t>
            </a:r>
            <a:r>
              <a:rPr lang="en-US" dirty="0"/>
              <a:t>. This approach yielded satisfactory outcomes in comparison. However, we should explore alternative approaches instead of relying on these methods. With more time, a more comprehensive investigation could be conducted to explore other analysis options and potentially achieve greater success.</a:t>
            </a:r>
            <a:endParaRPr lang="en-IN" dirty="0"/>
          </a:p>
        </p:txBody>
      </p:sp>
    </p:spTree>
    <p:extLst>
      <p:ext uri="{BB962C8B-B14F-4D97-AF65-F5344CB8AC3E}">
        <p14:creationId xmlns:p14="http://schemas.microsoft.com/office/powerpoint/2010/main" val="389345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B16A-5FA6-13A3-C0D0-6E2F34AE77F8}"/>
              </a:ext>
            </a:extLst>
          </p:cNvPr>
          <p:cNvSpPr>
            <a:spLocks noGrp="1"/>
          </p:cNvSpPr>
          <p:nvPr>
            <p:ph type="title"/>
          </p:nvPr>
        </p:nvSpPr>
        <p:spPr/>
        <p:txBody>
          <a:bodyPr>
            <a:normAutofit/>
          </a:bodyPr>
          <a:lstStyle/>
          <a:p>
            <a:r>
              <a:rPr lang="en-IN" b="1" i="0" u="none" strike="noStrike" dirty="0">
                <a:solidFill>
                  <a:schemeClr val="accent1">
                    <a:lumMod val="75000"/>
                  </a:schemeClr>
                </a:solidFill>
                <a:effectLst/>
                <a:latin typeface="League Spartan"/>
              </a:rPr>
              <a:t>Data Descriptions</a:t>
            </a:r>
            <a:endParaRPr lang="en-IN" sz="8800" dirty="0">
              <a:solidFill>
                <a:schemeClr val="accent1">
                  <a:lumMod val="75000"/>
                </a:schemeClr>
              </a:solidFill>
            </a:endParaRPr>
          </a:p>
        </p:txBody>
      </p:sp>
      <p:sp>
        <p:nvSpPr>
          <p:cNvPr id="3" name="Content Placeholder 2">
            <a:extLst>
              <a:ext uri="{FF2B5EF4-FFF2-40B4-BE49-F238E27FC236}">
                <a16:creationId xmlns:a16="http://schemas.microsoft.com/office/drawing/2014/main" id="{85DF67EB-EF65-1148-A2A1-89278ECAE215}"/>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Data published by a </a:t>
            </a:r>
            <a:r>
              <a:rPr lang="en-US" sz="3600" b="0" i="0" u="none" strike="noStrike" dirty="0" err="1">
                <a:solidFill>
                  <a:srgbClr val="000000"/>
                </a:solidFill>
                <a:effectLst/>
                <a:latin typeface="Inter"/>
              </a:rPr>
              <a:t>Kobashi</a:t>
            </a:r>
            <a:r>
              <a:rPr lang="en-US" sz="3600" b="0" i="0" u="none" strike="noStrike" dirty="0">
                <a:solidFill>
                  <a:srgbClr val="000000"/>
                </a:solidFill>
                <a:effectLst/>
                <a:latin typeface="Inter"/>
              </a:rPr>
              <a:t> scientific research paper.</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Paper approved by NCEI(National Centers of Environmental Information)</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Temperature of air has high and low ranges</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Data taken from GISP2 project</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Data collected from Greenland Ice Sheet</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Research paper published on May 3, 2017</a:t>
            </a:r>
          </a:p>
          <a:p>
            <a:endParaRPr lang="en-IN" dirty="0"/>
          </a:p>
        </p:txBody>
      </p:sp>
    </p:spTree>
    <p:extLst>
      <p:ext uri="{BB962C8B-B14F-4D97-AF65-F5344CB8AC3E}">
        <p14:creationId xmlns:p14="http://schemas.microsoft.com/office/powerpoint/2010/main" val="258101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CC27994-6DB1-3F2B-3B29-851A28BAA5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92982" y="2122573"/>
            <a:ext cx="6276109" cy="4667251"/>
          </a:xfrm>
          <a:prstGeom prst="rect">
            <a:avLst/>
          </a:prstGeom>
        </p:spPr>
      </p:pic>
      <p:sp>
        <p:nvSpPr>
          <p:cNvPr id="2" name="Title 1">
            <a:extLst>
              <a:ext uri="{FF2B5EF4-FFF2-40B4-BE49-F238E27FC236}">
                <a16:creationId xmlns:a16="http://schemas.microsoft.com/office/drawing/2014/main" id="{3CF14BC5-D2EA-C06A-C35A-F6A934C34170}"/>
              </a:ext>
            </a:extLst>
          </p:cNvPr>
          <p:cNvSpPr>
            <a:spLocks noGrp="1"/>
          </p:cNvSpPr>
          <p:nvPr>
            <p:ph type="title"/>
          </p:nvPr>
        </p:nvSpPr>
        <p:spPr/>
        <p:txBody>
          <a:bodyPr/>
          <a:lstStyle/>
          <a:p>
            <a:r>
              <a:rPr lang="en-US" b="0" i="0" dirty="0">
                <a:solidFill>
                  <a:schemeClr val="accent1">
                    <a:lumMod val="75000"/>
                  </a:schemeClr>
                </a:solidFill>
                <a:effectLst/>
                <a:latin typeface="Söhne"/>
              </a:rPr>
              <a:t>Ice Age, Age Determination, and Temperature Categorization</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DC2C6E4F-81EA-E3D9-9EAE-52F9F42223BE}"/>
              </a:ext>
            </a:extLst>
          </p:cNvPr>
          <p:cNvSpPr>
            <a:spLocks noGrp="1"/>
          </p:cNvSpPr>
          <p:nvPr>
            <p:ph idx="1"/>
          </p:nvPr>
        </p:nvSpPr>
        <p:spPr>
          <a:xfrm>
            <a:off x="838200" y="1825623"/>
            <a:ext cx="6393873" cy="4667251"/>
          </a:xfrm>
        </p:spPr>
        <p:txBody>
          <a:bodyPr>
            <a:normAutofit/>
          </a:bodyPr>
          <a:lstStyle/>
          <a:p>
            <a:pPr algn="l">
              <a:buFont typeface="Arial" panose="020B0604020202020204" pitchFamily="34" charset="0"/>
              <a:buChar char="•"/>
            </a:pPr>
            <a:r>
              <a:rPr lang="en-US" sz="2000" b="0" i="0" dirty="0">
                <a:effectLst/>
                <a:latin typeface="Söhne"/>
              </a:rPr>
              <a:t>The Greenland Ice Core Chronology uses Radio Carbon-calibrated methods to determine the age of ice cores from Greenland. </a:t>
            </a:r>
          </a:p>
          <a:p>
            <a:r>
              <a:rPr lang="en-US" sz="2000" b="0" i="0" dirty="0">
                <a:effectLst/>
                <a:latin typeface="Söhne"/>
              </a:rPr>
              <a:t>The age of Greenland's past temperatures has been classified by some groups</a:t>
            </a:r>
          </a:p>
          <a:p>
            <a:r>
              <a:rPr lang="en-US" sz="2000" b="0" i="0" dirty="0">
                <a:effectLst/>
                <a:latin typeface="Söhne"/>
              </a:rPr>
              <a:t>These groups are:</a:t>
            </a:r>
          </a:p>
          <a:p>
            <a:pPr marL="742950" lvl="1" indent="-285750" algn="l">
              <a:buFont typeface="Arial" panose="020B0604020202020204" pitchFamily="34" charset="0"/>
              <a:buChar char="•"/>
            </a:pPr>
            <a:r>
              <a:rPr lang="en-US" sz="1600" b="0" i="0" dirty="0">
                <a:effectLst/>
                <a:latin typeface="Söhne"/>
              </a:rPr>
              <a:t>E.H.T.R. = Early Holocene Temperature Rise</a:t>
            </a:r>
          </a:p>
          <a:p>
            <a:pPr marL="742950" lvl="1" indent="-285750" algn="l">
              <a:buFont typeface="Arial" panose="020B0604020202020204" pitchFamily="34" charset="0"/>
              <a:buChar char="•"/>
            </a:pPr>
            <a:r>
              <a:rPr lang="en-US" sz="1600" b="0" i="0" dirty="0">
                <a:effectLst/>
                <a:latin typeface="Söhne"/>
              </a:rPr>
              <a:t>M.H.C. = Mid-Holocene Cooling</a:t>
            </a:r>
          </a:p>
          <a:p>
            <a:pPr marL="742950" lvl="1" indent="-285750" algn="l">
              <a:buFont typeface="Arial" panose="020B0604020202020204" pitchFamily="34" charset="0"/>
              <a:buChar char="•"/>
            </a:pPr>
            <a:r>
              <a:rPr lang="en-US" sz="1600" b="0" i="0" dirty="0">
                <a:effectLst/>
                <a:latin typeface="Söhne"/>
              </a:rPr>
              <a:t>M.H.O. = Mid-Holocene Optimum</a:t>
            </a:r>
          </a:p>
          <a:p>
            <a:pPr marL="742950" lvl="1" indent="-285750" algn="l">
              <a:buFont typeface="Arial" panose="020B0604020202020204" pitchFamily="34" charset="0"/>
              <a:buChar char="•"/>
            </a:pPr>
            <a:r>
              <a:rPr lang="en-US" sz="1600" b="0" i="0" dirty="0">
                <a:effectLst/>
                <a:latin typeface="Söhne"/>
              </a:rPr>
              <a:t>B.A.C.E. = Bronze Age Cold Epoch</a:t>
            </a:r>
          </a:p>
          <a:p>
            <a:pPr marL="742950" lvl="1" indent="-285750" algn="l">
              <a:buFont typeface="Arial" panose="020B0604020202020204" pitchFamily="34" charset="0"/>
              <a:buChar char="•"/>
            </a:pPr>
            <a:r>
              <a:rPr lang="en-US" sz="1600" b="0" i="0" dirty="0">
                <a:effectLst/>
                <a:latin typeface="Söhne"/>
              </a:rPr>
              <a:t>B.A.O. = Bronze Age Optimum</a:t>
            </a:r>
          </a:p>
          <a:p>
            <a:pPr marL="742950" lvl="1" indent="-285750" algn="l">
              <a:buFont typeface="Arial" panose="020B0604020202020204" pitchFamily="34" charset="0"/>
              <a:buChar char="•"/>
            </a:pPr>
            <a:r>
              <a:rPr lang="en-US" sz="1600" b="0" i="0" dirty="0">
                <a:effectLst/>
                <a:latin typeface="Söhne"/>
              </a:rPr>
              <a:t>I.A.C.E. = Iron Age Cold Epoch</a:t>
            </a:r>
          </a:p>
          <a:p>
            <a:pPr marL="742950" lvl="1" indent="-285750" algn="l">
              <a:buFont typeface="Arial" panose="020B0604020202020204" pitchFamily="34" charset="0"/>
              <a:buChar char="•"/>
            </a:pPr>
            <a:r>
              <a:rPr lang="en-US" sz="1600" b="0" i="0" dirty="0">
                <a:effectLst/>
                <a:latin typeface="Söhne"/>
              </a:rPr>
              <a:t>I.A.O. = Iron Age Optimum</a:t>
            </a:r>
          </a:p>
          <a:p>
            <a:pPr marL="742950" lvl="1" indent="-285750" algn="l">
              <a:buFont typeface="Arial" panose="020B0604020202020204" pitchFamily="34" charset="0"/>
              <a:buChar char="•"/>
            </a:pPr>
            <a:r>
              <a:rPr lang="en-US" sz="1600" b="0" i="0" dirty="0">
                <a:effectLst/>
                <a:latin typeface="Söhne"/>
              </a:rPr>
              <a:t>M.C.A. = Medieval Climate Anomaly</a:t>
            </a:r>
          </a:p>
        </p:txBody>
      </p:sp>
    </p:spTree>
    <p:extLst>
      <p:ext uri="{BB962C8B-B14F-4D97-AF65-F5344CB8AC3E}">
        <p14:creationId xmlns:p14="http://schemas.microsoft.com/office/powerpoint/2010/main" val="280053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731C-F7CE-BA14-8ECA-BE9CD46CBB9E}"/>
              </a:ext>
            </a:extLst>
          </p:cNvPr>
          <p:cNvSpPr>
            <a:spLocks noGrp="1"/>
          </p:cNvSpPr>
          <p:nvPr>
            <p:ph type="title"/>
          </p:nvPr>
        </p:nvSpPr>
        <p:spPr/>
        <p:txBody>
          <a:bodyPr/>
          <a:lstStyle/>
          <a:p>
            <a:pPr marL="0" indent="0">
              <a:buNone/>
            </a:pPr>
            <a:r>
              <a:rPr lang="en-US" sz="4400" b="1" dirty="0">
                <a:solidFill>
                  <a:schemeClr val="accent1">
                    <a:lumMod val="75000"/>
                  </a:schemeClr>
                </a:solidFill>
              </a:rPr>
              <a:t>Objective</a:t>
            </a:r>
          </a:p>
        </p:txBody>
      </p:sp>
      <p:sp>
        <p:nvSpPr>
          <p:cNvPr id="3" name="Content Placeholder 2">
            <a:extLst>
              <a:ext uri="{FF2B5EF4-FFF2-40B4-BE49-F238E27FC236}">
                <a16:creationId xmlns:a16="http://schemas.microsoft.com/office/drawing/2014/main" id="{8CF97687-E6C6-B499-53C4-C8B0FCCBFF20}"/>
              </a:ext>
            </a:extLst>
          </p:cNvPr>
          <p:cNvSpPr>
            <a:spLocks noGrp="1"/>
          </p:cNvSpPr>
          <p:nvPr>
            <p:ph idx="1"/>
          </p:nvPr>
        </p:nvSpPr>
        <p:spPr>
          <a:xfrm>
            <a:off x="838200" y="1825625"/>
            <a:ext cx="10515600" cy="1804266"/>
          </a:xfrm>
        </p:spPr>
        <p:txBody>
          <a:bodyPr>
            <a:normAutofit/>
          </a:bodyPr>
          <a:lstStyle/>
          <a:p>
            <a:pPr marL="0" indent="0">
              <a:buNone/>
            </a:pPr>
            <a:r>
              <a:rPr lang="en-US" sz="3600" dirty="0"/>
              <a:t>Figure out how the temperature of Greenland has changed over time. Moreover, try to create such a model to </a:t>
            </a:r>
            <a:r>
              <a:rPr lang="en-US" sz="3600" dirty="0" err="1"/>
              <a:t>backcast</a:t>
            </a:r>
            <a:r>
              <a:rPr lang="en-US" sz="3600" dirty="0"/>
              <a:t> past temperatures.</a:t>
            </a:r>
          </a:p>
        </p:txBody>
      </p:sp>
    </p:spTree>
    <p:extLst>
      <p:ext uri="{BB962C8B-B14F-4D97-AF65-F5344CB8AC3E}">
        <p14:creationId xmlns:p14="http://schemas.microsoft.com/office/powerpoint/2010/main" val="151103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7CDB-6E42-7772-0827-0557C608BF35}"/>
              </a:ext>
            </a:extLst>
          </p:cNvPr>
          <p:cNvSpPr>
            <a:spLocks noGrp="1"/>
          </p:cNvSpPr>
          <p:nvPr>
            <p:ph type="title"/>
          </p:nvPr>
        </p:nvSpPr>
        <p:spPr/>
        <p:txBody>
          <a:bodyPr/>
          <a:lstStyle/>
          <a:p>
            <a:r>
              <a:rPr lang="en-US" b="1" dirty="0">
                <a:solidFill>
                  <a:schemeClr val="accent1">
                    <a:lumMod val="75000"/>
                  </a:schemeClr>
                </a:solidFill>
              </a:rPr>
              <a:t>Data Overview and Preprocessing</a:t>
            </a:r>
          </a:p>
        </p:txBody>
      </p:sp>
      <p:pic>
        <p:nvPicPr>
          <p:cNvPr id="5" name="Content Placeholder 4">
            <a:extLst>
              <a:ext uri="{FF2B5EF4-FFF2-40B4-BE49-F238E27FC236}">
                <a16:creationId xmlns:a16="http://schemas.microsoft.com/office/drawing/2014/main" id="{4188D969-ECE0-5C8D-2703-377A1C315F56}"/>
              </a:ext>
            </a:extLst>
          </p:cNvPr>
          <p:cNvPicPr>
            <a:picLocks noGrp="1" noChangeAspect="1"/>
          </p:cNvPicPr>
          <p:nvPr>
            <p:ph idx="1"/>
          </p:nvPr>
        </p:nvPicPr>
        <p:blipFill>
          <a:blip r:embed="rId2"/>
          <a:stretch>
            <a:fillRect/>
          </a:stretch>
        </p:blipFill>
        <p:spPr>
          <a:xfrm>
            <a:off x="2577285" y="1522195"/>
            <a:ext cx="7037429" cy="2800424"/>
          </a:xfrm>
        </p:spPr>
      </p:pic>
      <p:sp>
        <p:nvSpPr>
          <p:cNvPr id="6" name="TextBox 5">
            <a:extLst>
              <a:ext uri="{FF2B5EF4-FFF2-40B4-BE49-F238E27FC236}">
                <a16:creationId xmlns:a16="http://schemas.microsoft.com/office/drawing/2014/main" id="{05241D62-A279-4A41-83B6-68CF734277D6}"/>
              </a:ext>
            </a:extLst>
          </p:cNvPr>
          <p:cNvSpPr txBox="1"/>
          <p:nvPr/>
        </p:nvSpPr>
        <p:spPr>
          <a:xfrm>
            <a:off x="1385455" y="4710545"/>
            <a:ext cx="8529771" cy="1815882"/>
          </a:xfrm>
          <a:prstGeom prst="rect">
            <a:avLst/>
          </a:prstGeom>
          <a:noFill/>
        </p:spPr>
        <p:txBody>
          <a:bodyPr wrap="none" rtlCol="0">
            <a:spAutoFit/>
          </a:bodyPr>
          <a:lstStyle/>
          <a:p>
            <a:pPr marL="457200" indent="-457200">
              <a:buFont typeface="Arial" panose="020B0604020202020204" pitchFamily="34" charset="0"/>
              <a:buChar char="•"/>
            </a:pPr>
            <a:r>
              <a:rPr lang="en-US" sz="2800" dirty="0"/>
              <a:t>Total Rows: 11,567</a:t>
            </a:r>
          </a:p>
          <a:p>
            <a:pPr marL="457200" indent="-457200">
              <a:buFont typeface="Arial" panose="020B0604020202020204" pitchFamily="34" charset="0"/>
              <a:buChar char="•"/>
            </a:pPr>
            <a:r>
              <a:rPr lang="en-US" sz="2800" dirty="0"/>
              <a:t>Total Columns: 4</a:t>
            </a:r>
          </a:p>
          <a:p>
            <a:pPr marL="457200" indent="-457200">
              <a:buFont typeface="Arial" panose="020B0604020202020204" pitchFamily="34" charset="0"/>
              <a:buChar char="•"/>
            </a:pPr>
            <a:r>
              <a:rPr lang="en-US" sz="2800" dirty="0"/>
              <a:t>Empty Rows: Each column contains some empty rows.</a:t>
            </a:r>
          </a:p>
          <a:p>
            <a:pPr marL="457200" indent="-457200">
              <a:buFont typeface="Arial" panose="020B0604020202020204" pitchFamily="34" charset="0"/>
              <a:buChar char="•"/>
            </a:pPr>
            <a:r>
              <a:rPr lang="en-US" sz="2800" dirty="0"/>
              <a:t>After removing empty rows, we have 11200 rows.</a:t>
            </a:r>
          </a:p>
        </p:txBody>
      </p:sp>
    </p:spTree>
    <p:extLst>
      <p:ext uri="{BB962C8B-B14F-4D97-AF65-F5344CB8AC3E}">
        <p14:creationId xmlns:p14="http://schemas.microsoft.com/office/powerpoint/2010/main" val="277685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CA8F-68DB-B2DD-66B0-503F6F20E52F}"/>
              </a:ext>
            </a:extLst>
          </p:cNvPr>
          <p:cNvSpPr>
            <a:spLocks noGrp="1"/>
          </p:cNvSpPr>
          <p:nvPr>
            <p:ph type="title"/>
          </p:nvPr>
        </p:nvSpPr>
        <p:spPr/>
        <p:txBody>
          <a:bodyPr/>
          <a:lstStyle/>
          <a:p>
            <a:r>
              <a:rPr lang="en-US" b="1" dirty="0">
                <a:solidFill>
                  <a:schemeClr val="accent1">
                    <a:lumMod val="75000"/>
                  </a:schemeClr>
                </a:solidFill>
              </a:rPr>
              <a:t>Summary Measures</a:t>
            </a:r>
            <a:endParaRPr lang="en-IN" b="1" dirty="0">
              <a:solidFill>
                <a:schemeClr val="accent1">
                  <a:lumMod val="75000"/>
                </a:schemeClr>
              </a:solidFill>
            </a:endParaRPr>
          </a:p>
        </p:txBody>
      </p:sp>
      <p:graphicFrame>
        <p:nvGraphicFramePr>
          <p:cNvPr id="4" name="Table 4">
            <a:extLst>
              <a:ext uri="{FF2B5EF4-FFF2-40B4-BE49-F238E27FC236}">
                <a16:creationId xmlns:a16="http://schemas.microsoft.com/office/drawing/2014/main" id="{54332247-AAF6-4D42-5AAD-DB9C02E977FB}"/>
              </a:ext>
            </a:extLst>
          </p:cNvPr>
          <p:cNvGraphicFramePr>
            <a:graphicFrameLocks noGrp="1"/>
          </p:cNvGraphicFramePr>
          <p:nvPr>
            <p:ph idx="1"/>
            <p:extLst>
              <p:ext uri="{D42A27DB-BD31-4B8C-83A1-F6EECF244321}">
                <p14:modId xmlns:p14="http://schemas.microsoft.com/office/powerpoint/2010/main" val="980596323"/>
              </p:ext>
            </p:extLst>
          </p:nvPr>
        </p:nvGraphicFramePr>
        <p:xfrm>
          <a:off x="838200" y="1825625"/>
          <a:ext cx="10515597" cy="259080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976471262"/>
                    </a:ext>
                  </a:extLst>
                </a:gridCol>
                <a:gridCol w="3505199">
                  <a:extLst>
                    <a:ext uri="{9D8B030D-6E8A-4147-A177-3AD203B41FA5}">
                      <a16:colId xmlns:a16="http://schemas.microsoft.com/office/drawing/2014/main" val="2843513081"/>
                    </a:ext>
                  </a:extLst>
                </a:gridCol>
                <a:gridCol w="3505199">
                  <a:extLst>
                    <a:ext uri="{9D8B030D-6E8A-4147-A177-3AD203B41FA5}">
                      <a16:colId xmlns:a16="http://schemas.microsoft.com/office/drawing/2014/main" val="2606089494"/>
                    </a:ext>
                  </a:extLst>
                </a:gridCol>
              </a:tblGrid>
              <a:tr h="370840">
                <a:tc>
                  <a:txBody>
                    <a:bodyPr/>
                    <a:lstStyle/>
                    <a:p>
                      <a:endParaRPr lang="en-IN" dirty="0"/>
                    </a:p>
                  </a:txBody>
                  <a:tcPr/>
                </a:tc>
                <a:tc>
                  <a:txBody>
                    <a:bodyPr/>
                    <a:lstStyle/>
                    <a:p>
                      <a:r>
                        <a:rPr lang="en-US" dirty="0"/>
                        <a:t>Age</a:t>
                      </a:r>
                      <a:endParaRPr lang="en-IN" dirty="0"/>
                    </a:p>
                  </a:txBody>
                  <a:tcPr/>
                </a:tc>
                <a:tc>
                  <a:txBody>
                    <a:bodyPr/>
                    <a:lstStyle/>
                    <a:p>
                      <a:r>
                        <a:rPr lang="en-US" dirty="0"/>
                        <a:t>Greenland Temperature</a:t>
                      </a:r>
                      <a:endParaRPr lang="en-IN" dirty="0"/>
                    </a:p>
                  </a:txBody>
                  <a:tcPr/>
                </a:tc>
                <a:extLst>
                  <a:ext uri="{0D108BD9-81ED-4DB2-BD59-A6C34878D82A}">
                    <a16:rowId xmlns:a16="http://schemas.microsoft.com/office/drawing/2014/main" val="1515707408"/>
                  </a:ext>
                </a:extLst>
              </a:tr>
              <a:tr h="370840">
                <a:tc>
                  <a:txBody>
                    <a:bodyPr/>
                    <a:lstStyle/>
                    <a:p>
                      <a:r>
                        <a:rPr lang="en-US" dirty="0"/>
                        <a:t>Min.</a:t>
                      </a:r>
                      <a:endParaRPr lang="en-IN" dirty="0"/>
                    </a:p>
                  </a:txBody>
                  <a:tcPr/>
                </a:tc>
                <a:tc>
                  <a:txBody>
                    <a:bodyPr/>
                    <a:lstStyle/>
                    <a:p>
                      <a:r>
                        <a:rPr lang="en-US" dirty="0"/>
                        <a:t>-43</a:t>
                      </a:r>
                      <a:endParaRPr lang="en-IN" dirty="0"/>
                    </a:p>
                  </a:txBody>
                  <a:tcPr/>
                </a:tc>
                <a:tc>
                  <a:txBody>
                    <a:bodyPr/>
                    <a:lstStyle/>
                    <a:p>
                      <a:r>
                        <a:rPr lang="en-US" dirty="0"/>
                        <a:t>-35.9</a:t>
                      </a:r>
                      <a:endParaRPr lang="en-IN" dirty="0"/>
                    </a:p>
                  </a:txBody>
                  <a:tcPr/>
                </a:tc>
                <a:extLst>
                  <a:ext uri="{0D108BD9-81ED-4DB2-BD59-A6C34878D82A}">
                    <a16:rowId xmlns:a16="http://schemas.microsoft.com/office/drawing/2014/main" val="1680911684"/>
                  </a:ext>
                </a:extLst>
              </a:tr>
              <a:tr h="370840">
                <a:tc>
                  <a:txBody>
                    <a:bodyPr/>
                    <a:lstStyle/>
                    <a:p>
                      <a:r>
                        <a:rPr lang="en-US" dirty="0"/>
                        <a:t>1</a:t>
                      </a:r>
                      <a:r>
                        <a:rPr lang="en-US" baseline="30000" dirty="0"/>
                        <a:t>st</a:t>
                      </a:r>
                      <a:r>
                        <a:rPr lang="en-US" dirty="0"/>
                        <a:t> Quartile</a:t>
                      </a:r>
                      <a:endParaRPr lang="en-IN" dirty="0"/>
                    </a:p>
                  </a:txBody>
                  <a:tcPr/>
                </a:tc>
                <a:tc>
                  <a:txBody>
                    <a:bodyPr/>
                    <a:lstStyle/>
                    <a:p>
                      <a:r>
                        <a:rPr lang="en-US" dirty="0"/>
                        <a:t>2773</a:t>
                      </a:r>
                      <a:endParaRPr lang="en-IN" dirty="0"/>
                    </a:p>
                  </a:txBody>
                  <a:tcPr/>
                </a:tc>
                <a:tc>
                  <a:txBody>
                    <a:bodyPr/>
                    <a:lstStyle/>
                    <a:p>
                      <a:r>
                        <a:rPr lang="en-US" dirty="0"/>
                        <a:t>-31.4</a:t>
                      </a:r>
                      <a:endParaRPr lang="en-IN" dirty="0"/>
                    </a:p>
                  </a:txBody>
                  <a:tcPr/>
                </a:tc>
                <a:extLst>
                  <a:ext uri="{0D108BD9-81ED-4DB2-BD59-A6C34878D82A}">
                    <a16:rowId xmlns:a16="http://schemas.microsoft.com/office/drawing/2014/main" val="2324640794"/>
                  </a:ext>
                </a:extLst>
              </a:tr>
              <a:tr h="370840">
                <a:tc>
                  <a:txBody>
                    <a:bodyPr/>
                    <a:lstStyle/>
                    <a:p>
                      <a:r>
                        <a:rPr lang="en-US" dirty="0"/>
                        <a:t>Median</a:t>
                      </a:r>
                      <a:endParaRPr lang="en-IN" dirty="0"/>
                    </a:p>
                  </a:txBody>
                  <a:tcPr/>
                </a:tc>
                <a:tc>
                  <a:txBody>
                    <a:bodyPr/>
                    <a:lstStyle/>
                    <a:p>
                      <a:r>
                        <a:rPr lang="en-US" dirty="0"/>
                        <a:t>5582</a:t>
                      </a:r>
                      <a:endParaRPr lang="en-IN" dirty="0"/>
                    </a:p>
                  </a:txBody>
                  <a:tcPr/>
                </a:tc>
                <a:tc>
                  <a:txBody>
                    <a:bodyPr/>
                    <a:lstStyle/>
                    <a:p>
                      <a:r>
                        <a:rPr lang="en-US" dirty="0"/>
                        <a:t>-30.7</a:t>
                      </a:r>
                      <a:endParaRPr lang="en-IN" dirty="0"/>
                    </a:p>
                  </a:txBody>
                  <a:tcPr/>
                </a:tc>
                <a:extLst>
                  <a:ext uri="{0D108BD9-81ED-4DB2-BD59-A6C34878D82A}">
                    <a16:rowId xmlns:a16="http://schemas.microsoft.com/office/drawing/2014/main" val="3798663904"/>
                  </a:ext>
                </a:extLst>
              </a:tr>
              <a:tr h="370840">
                <a:tc>
                  <a:txBody>
                    <a:bodyPr/>
                    <a:lstStyle/>
                    <a:p>
                      <a:r>
                        <a:rPr lang="en-US" dirty="0"/>
                        <a:t>Mean</a:t>
                      </a:r>
                      <a:endParaRPr lang="en-IN" dirty="0"/>
                    </a:p>
                  </a:txBody>
                  <a:tcPr/>
                </a:tc>
                <a:tc>
                  <a:txBody>
                    <a:bodyPr/>
                    <a:lstStyle/>
                    <a:p>
                      <a:r>
                        <a:rPr lang="en-US" dirty="0"/>
                        <a:t>5587</a:t>
                      </a:r>
                      <a:endParaRPr lang="en-IN" dirty="0"/>
                    </a:p>
                  </a:txBody>
                  <a:tcPr/>
                </a:tc>
                <a:tc>
                  <a:txBody>
                    <a:bodyPr/>
                    <a:lstStyle/>
                    <a:p>
                      <a:r>
                        <a:rPr lang="en-US" dirty="0"/>
                        <a:t>-30.8</a:t>
                      </a:r>
                      <a:endParaRPr lang="en-IN" dirty="0"/>
                    </a:p>
                  </a:txBody>
                  <a:tcPr/>
                </a:tc>
                <a:extLst>
                  <a:ext uri="{0D108BD9-81ED-4DB2-BD59-A6C34878D82A}">
                    <a16:rowId xmlns:a16="http://schemas.microsoft.com/office/drawing/2014/main" val="1122792574"/>
                  </a:ext>
                </a:extLst>
              </a:tr>
              <a:tr h="370840">
                <a:tc>
                  <a:txBody>
                    <a:bodyPr/>
                    <a:lstStyle/>
                    <a:p>
                      <a:r>
                        <a:rPr lang="en-US" dirty="0"/>
                        <a:t>3</a:t>
                      </a:r>
                      <a:r>
                        <a:rPr lang="en-US" baseline="30000" dirty="0"/>
                        <a:t>rd</a:t>
                      </a:r>
                      <a:r>
                        <a:rPr lang="en-US" dirty="0"/>
                        <a:t> Quartile</a:t>
                      </a:r>
                      <a:endParaRPr lang="en-IN" dirty="0"/>
                    </a:p>
                  </a:txBody>
                  <a:tcPr/>
                </a:tc>
                <a:tc>
                  <a:txBody>
                    <a:bodyPr/>
                    <a:lstStyle/>
                    <a:p>
                      <a:r>
                        <a:rPr lang="en-US" dirty="0"/>
                        <a:t>8403</a:t>
                      </a:r>
                      <a:endParaRPr lang="en-IN" dirty="0"/>
                    </a:p>
                  </a:txBody>
                  <a:tcPr/>
                </a:tc>
                <a:tc>
                  <a:txBody>
                    <a:bodyPr/>
                    <a:lstStyle/>
                    <a:p>
                      <a:r>
                        <a:rPr lang="en-US" dirty="0"/>
                        <a:t>-29.9</a:t>
                      </a:r>
                      <a:endParaRPr lang="en-IN" dirty="0"/>
                    </a:p>
                  </a:txBody>
                  <a:tcPr/>
                </a:tc>
                <a:extLst>
                  <a:ext uri="{0D108BD9-81ED-4DB2-BD59-A6C34878D82A}">
                    <a16:rowId xmlns:a16="http://schemas.microsoft.com/office/drawing/2014/main" val="1206563469"/>
                  </a:ext>
                </a:extLst>
              </a:tr>
              <a:tr h="233236">
                <a:tc>
                  <a:txBody>
                    <a:bodyPr/>
                    <a:lstStyle/>
                    <a:p>
                      <a:r>
                        <a:rPr lang="en-US" dirty="0"/>
                        <a:t>Max</a:t>
                      </a:r>
                      <a:endParaRPr lang="en-IN" dirty="0"/>
                    </a:p>
                  </a:txBody>
                  <a:tcPr/>
                </a:tc>
                <a:tc>
                  <a:txBody>
                    <a:bodyPr/>
                    <a:lstStyle/>
                    <a:p>
                      <a:r>
                        <a:rPr lang="en-US" dirty="0"/>
                        <a:t>11157</a:t>
                      </a:r>
                      <a:endParaRPr lang="en-IN" dirty="0"/>
                    </a:p>
                  </a:txBody>
                  <a:tcPr/>
                </a:tc>
                <a:tc>
                  <a:txBody>
                    <a:bodyPr/>
                    <a:lstStyle/>
                    <a:p>
                      <a:r>
                        <a:rPr lang="en-US" dirty="0"/>
                        <a:t>-27</a:t>
                      </a:r>
                      <a:endParaRPr lang="en-IN" dirty="0"/>
                    </a:p>
                  </a:txBody>
                  <a:tcPr/>
                </a:tc>
                <a:extLst>
                  <a:ext uri="{0D108BD9-81ED-4DB2-BD59-A6C34878D82A}">
                    <a16:rowId xmlns:a16="http://schemas.microsoft.com/office/drawing/2014/main" val="999835622"/>
                  </a:ext>
                </a:extLst>
              </a:tr>
            </a:tbl>
          </a:graphicData>
        </a:graphic>
      </p:graphicFrame>
      <p:sp>
        <p:nvSpPr>
          <p:cNvPr id="5" name="TextBox 4">
            <a:extLst>
              <a:ext uri="{FF2B5EF4-FFF2-40B4-BE49-F238E27FC236}">
                <a16:creationId xmlns:a16="http://schemas.microsoft.com/office/drawing/2014/main" id="{7B27EF5C-9D9E-D252-217E-EB9761B9D6B5}"/>
              </a:ext>
            </a:extLst>
          </p:cNvPr>
          <p:cNvSpPr txBox="1"/>
          <p:nvPr/>
        </p:nvSpPr>
        <p:spPr>
          <a:xfrm>
            <a:off x="968991" y="5036024"/>
            <a:ext cx="10515597" cy="923330"/>
          </a:xfrm>
          <a:prstGeom prst="rect">
            <a:avLst/>
          </a:prstGeom>
          <a:noFill/>
        </p:spPr>
        <p:txBody>
          <a:bodyPr wrap="square" rtlCol="0">
            <a:spAutoFit/>
          </a:bodyPr>
          <a:lstStyle/>
          <a:p>
            <a:r>
              <a:rPr lang="en-US" dirty="0"/>
              <a:t>The data shows that the youngest is -43 and the oldest is 11157. The lowest temperature is -35.9 degrees Celsius, the highest is -27 degrees Celsius, the average is -30.8 degrees Celsius, and the middle point is          -30.7 degrees Celsius.</a:t>
            </a:r>
            <a:endParaRPr lang="en-IN" dirty="0"/>
          </a:p>
        </p:txBody>
      </p:sp>
    </p:spTree>
    <p:extLst>
      <p:ext uri="{BB962C8B-B14F-4D97-AF65-F5344CB8AC3E}">
        <p14:creationId xmlns:p14="http://schemas.microsoft.com/office/powerpoint/2010/main" val="828510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TotalTime>
  <Words>3072</Words>
  <Application>Microsoft Office PowerPoint</Application>
  <PresentationFormat>Widescreen</PresentationFormat>
  <Paragraphs>427</Paragraphs>
  <Slides>40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-apple-system</vt:lpstr>
      <vt:lpstr>Arial</vt:lpstr>
      <vt:lpstr>Arial</vt:lpstr>
      <vt:lpstr>Calibri</vt:lpstr>
      <vt:lpstr>Calibri Light</vt:lpstr>
      <vt:lpstr>Cambria Math</vt:lpstr>
      <vt:lpstr>Google Sans</vt:lpstr>
      <vt:lpstr>Helvetica Neue</vt:lpstr>
      <vt:lpstr>Inter</vt:lpstr>
      <vt:lpstr>League Spartan</vt:lpstr>
      <vt:lpstr>Open Sans</vt:lpstr>
      <vt:lpstr>Söhne</vt:lpstr>
      <vt:lpstr>Wingdings</vt:lpstr>
      <vt:lpstr>Office Theme</vt:lpstr>
      <vt:lpstr>PowerPoint Presentation</vt:lpstr>
      <vt:lpstr>Introduction</vt:lpstr>
      <vt:lpstr>Exploring Paleoclimate Data</vt:lpstr>
      <vt:lpstr>Ice Cores</vt:lpstr>
      <vt:lpstr>Data Descriptions</vt:lpstr>
      <vt:lpstr>Ice Age, Age Determination, and Temperature Categorization</vt:lpstr>
      <vt:lpstr>Objective</vt:lpstr>
      <vt:lpstr>Data Overview and Preprocessing</vt:lpstr>
      <vt:lpstr>Summary Measures</vt:lpstr>
      <vt:lpstr>Line Plot</vt:lpstr>
      <vt:lpstr>Exploring Trend and Seasonality Patterns</vt:lpstr>
      <vt:lpstr>Augmented Dickey-Fuller Test</vt:lpstr>
      <vt:lpstr>ACF and PACF Analysis for Model Selection</vt:lpstr>
      <vt:lpstr>Splitting into Train and Test Sets</vt:lpstr>
      <vt:lpstr>Autoregressive Model OR AR(2) Model </vt:lpstr>
      <vt:lpstr>Plot Backcasted Value vs. Actual Temperatures with Confidence Band</vt:lpstr>
      <vt:lpstr>Impact of Varying Train-Test Split on Model Performance </vt:lpstr>
      <vt:lpstr>ARMA(3,5) Model</vt:lpstr>
      <vt:lpstr>Decomposition  </vt:lpstr>
      <vt:lpstr>ACF &amp; PACF Plot</vt:lpstr>
      <vt:lpstr>AR(2) model</vt:lpstr>
      <vt:lpstr>Advance techniques</vt:lpstr>
      <vt:lpstr>Model Performance</vt:lpstr>
      <vt:lpstr> Plot Backcasted Value vs. Actual Temperatures for k = 32</vt:lpstr>
      <vt:lpstr>Multivariate Analysis</vt:lpstr>
      <vt:lpstr>Study and Dataset Overview</vt:lpstr>
      <vt:lpstr>Dataset</vt:lpstr>
      <vt:lpstr>Summary Measure</vt:lpstr>
      <vt:lpstr>Line plot of each variable</vt:lpstr>
      <vt:lpstr>Correlation Matrix</vt:lpstr>
      <vt:lpstr>Scatter plot</vt:lpstr>
      <vt:lpstr>Preprocessing with MinMax Scaling</vt:lpstr>
      <vt:lpstr>Split the dataset</vt:lpstr>
      <vt:lpstr>Simple Linear Regression model</vt:lpstr>
      <vt:lpstr>Graph of Actual vs. Predicted</vt:lpstr>
      <vt:lpstr>Passive Aggressive Regression Model</vt:lpstr>
      <vt:lpstr>Graph of Actual vs. Predicted</vt:lpstr>
      <vt:lpstr>Huber Regression Model</vt:lpstr>
      <vt:lpstr>Graph of Actual vs. Predicted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Paper and Data Collection</dc:title>
  <dc:creator>svmy paul</dc:creator>
  <cp:lastModifiedBy>Suryadeep Ghosh</cp:lastModifiedBy>
  <cp:revision>47</cp:revision>
  <dcterms:created xsi:type="dcterms:W3CDTF">2023-06-02T05:03:36Z</dcterms:created>
  <dcterms:modified xsi:type="dcterms:W3CDTF">2023-06-05T05:50:15Z</dcterms:modified>
</cp:coreProperties>
</file>